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8" r:id="rId2"/>
  </p:sldMasterIdLst>
  <p:notesMasterIdLst>
    <p:notesMasterId r:id="rId33"/>
  </p:notesMasterIdLst>
  <p:handoutMasterIdLst>
    <p:handoutMasterId r:id="rId34"/>
  </p:handoutMasterIdLst>
  <p:sldIdLst>
    <p:sldId id="264" r:id="rId3"/>
    <p:sldId id="278" r:id="rId4"/>
    <p:sldId id="290" r:id="rId5"/>
    <p:sldId id="281" r:id="rId6"/>
    <p:sldId id="285" r:id="rId7"/>
    <p:sldId id="282" r:id="rId8"/>
    <p:sldId id="273" r:id="rId9"/>
    <p:sldId id="298" r:id="rId10"/>
    <p:sldId id="299" r:id="rId11"/>
    <p:sldId id="300" r:id="rId12"/>
    <p:sldId id="277" r:id="rId13"/>
    <p:sldId id="301" r:id="rId14"/>
    <p:sldId id="276" r:id="rId15"/>
    <p:sldId id="294" r:id="rId16"/>
    <p:sldId id="267" r:id="rId17"/>
    <p:sldId id="283" r:id="rId18"/>
    <p:sldId id="268" r:id="rId19"/>
    <p:sldId id="269" r:id="rId20"/>
    <p:sldId id="286" r:id="rId21"/>
    <p:sldId id="266" r:id="rId22"/>
    <p:sldId id="296" r:id="rId23"/>
    <p:sldId id="297" r:id="rId24"/>
    <p:sldId id="274" r:id="rId25"/>
    <p:sldId id="275" r:id="rId26"/>
    <p:sldId id="271" r:id="rId27"/>
    <p:sldId id="292" r:id="rId28"/>
    <p:sldId id="270" r:id="rId29"/>
    <p:sldId id="272" r:id="rId30"/>
    <p:sldId id="288" r:id="rId31"/>
    <p:sldId id="293" r:id="rId3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CEB"/>
    <a:srgbClr val="4BD0FF"/>
    <a:srgbClr val="3939F7"/>
    <a:srgbClr val="3C5F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2" autoAdjust="0"/>
    <p:restoredTop sz="64273" autoAdjust="0"/>
  </p:normalViewPr>
  <p:slideViewPr>
    <p:cSldViewPr snapToGrid="0" showGuides="1">
      <p:cViewPr varScale="1">
        <p:scale>
          <a:sx n="46" d="100"/>
          <a:sy n="46" d="100"/>
        </p:scale>
        <p:origin x="1452"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77DD3-1834-4C04-B15F-9742B63A322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A26ACC2B-FA52-4BD5-AE44-D2CA012A1BC7}">
      <dgm:prSet phldrT="[Text]"/>
      <dgm:spPr/>
      <dgm:t>
        <a:bodyPr/>
        <a:lstStyle/>
        <a:p>
          <a:r>
            <a:rPr lang="en-US" dirty="0"/>
            <a:t>Partnership </a:t>
          </a:r>
        </a:p>
      </dgm:t>
    </dgm:pt>
    <dgm:pt modelId="{F74A3A09-D7EC-4BA3-A16A-8E893B4C3980}" type="parTrans" cxnId="{38EEA857-D6CB-424D-87F3-4DF8143A3A29}">
      <dgm:prSet/>
      <dgm:spPr/>
      <dgm:t>
        <a:bodyPr/>
        <a:lstStyle/>
        <a:p>
          <a:endParaRPr lang="en-US"/>
        </a:p>
      </dgm:t>
    </dgm:pt>
    <dgm:pt modelId="{16651637-A67E-4E03-B534-88CE32B4DF58}" type="sibTrans" cxnId="{38EEA857-D6CB-424D-87F3-4DF8143A3A29}">
      <dgm:prSet/>
      <dgm:spPr/>
      <dgm:t>
        <a:bodyPr/>
        <a:lstStyle/>
        <a:p>
          <a:endParaRPr lang="en-US"/>
        </a:p>
      </dgm:t>
    </dgm:pt>
    <dgm:pt modelId="{35A4E853-2E29-41FF-8999-F264CFBA4190}">
      <dgm:prSet phldrT="[Text]"/>
      <dgm:spPr/>
      <dgm:t>
        <a:bodyPr/>
        <a:lstStyle/>
        <a:p>
          <a:r>
            <a:rPr lang="en-US" dirty="0"/>
            <a:t>Strengthens Larger Community </a:t>
          </a:r>
        </a:p>
      </dgm:t>
    </dgm:pt>
    <dgm:pt modelId="{6F692602-DE9E-4C10-A6DD-43A673B8279F}" type="parTrans" cxnId="{6D1DC86E-ED6D-49A7-A798-F7821CCBDAD1}">
      <dgm:prSet/>
      <dgm:spPr/>
      <dgm:t>
        <a:bodyPr/>
        <a:lstStyle/>
        <a:p>
          <a:endParaRPr lang="en-US"/>
        </a:p>
      </dgm:t>
    </dgm:pt>
    <dgm:pt modelId="{46214F5E-A1C7-4AAF-9182-4E4C9E45E537}" type="sibTrans" cxnId="{6D1DC86E-ED6D-49A7-A798-F7821CCBDAD1}">
      <dgm:prSet/>
      <dgm:spPr/>
      <dgm:t>
        <a:bodyPr/>
        <a:lstStyle/>
        <a:p>
          <a:endParaRPr lang="en-US"/>
        </a:p>
      </dgm:t>
    </dgm:pt>
    <dgm:pt modelId="{54CE6326-6FCF-4EBA-8F2C-8198F4EE4C87}">
      <dgm:prSet phldrT="[Text]"/>
      <dgm:spPr/>
      <dgm:t>
        <a:bodyPr/>
        <a:lstStyle/>
        <a:p>
          <a:r>
            <a:rPr lang="en-US" dirty="0"/>
            <a:t>Shared Resources</a:t>
          </a:r>
        </a:p>
      </dgm:t>
    </dgm:pt>
    <dgm:pt modelId="{5DEE4BD4-5EDF-47D6-9467-74C24F18A6BF}" type="parTrans" cxnId="{FB393E8A-7152-472C-A983-05E810E79260}">
      <dgm:prSet/>
      <dgm:spPr/>
      <dgm:t>
        <a:bodyPr/>
        <a:lstStyle/>
        <a:p>
          <a:endParaRPr lang="en-US"/>
        </a:p>
      </dgm:t>
    </dgm:pt>
    <dgm:pt modelId="{50047781-3C4D-4388-B8F1-646AB45E3666}" type="sibTrans" cxnId="{FB393E8A-7152-472C-A983-05E810E79260}">
      <dgm:prSet/>
      <dgm:spPr/>
      <dgm:t>
        <a:bodyPr/>
        <a:lstStyle/>
        <a:p>
          <a:endParaRPr lang="en-US"/>
        </a:p>
      </dgm:t>
    </dgm:pt>
    <dgm:pt modelId="{5E2AD760-CFF7-4A2F-9F64-8CD3141BEC02}">
      <dgm:prSet phldrT="[Text]"/>
      <dgm:spPr/>
      <dgm:t>
        <a:bodyPr/>
        <a:lstStyle/>
        <a:p>
          <a:r>
            <a:rPr lang="en-US" dirty="0"/>
            <a:t>Mutual Benefits, Reciprocity</a:t>
          </a:r>
        </a:p>
      </dgm:t>
    </dgm:pt>
    <dgm:pt modelId="{54460473-FA46-4A65-9815-D88DAC8B2582}" type="parTrans" cxnId="{D895879B-E2CF-4815-B888-0F7D71E35B42}">
      <dgm:prSet/>
      <dgm:spPr/>
      <dgm:t>
        <a:bodyPr/>
        <a:lstStyle/>
        <a:p>
          <a:endParaRPr lang="en-US"/>
        </a:p>
      </dgm:t>
    </dgm:pt>
    <dgm:pt modelId="{7C1E775B-9300-4B31-A7AA-AE1958B59BB8}" type="sibTrans" cxnId="{D895879B-E2CF-4815-B888-0F7D71E35B42}">
      <dgm:prSet/>
      <dgm:spPr/>
      <dgm:t>
        <a:bodyPr/>
        <a:lstStyle/>
        <a:p>
          <a:endParaRPr lang="en-US"/>
        </a:p>
      </dgm:t>
    </dgm:pt>
    <dgm:pt modelId="{8D09D755-D358-44F4-B2E6-782BDA4F27E5}">
      <dgm:prSet phldrT="[Text]"/>
      <dgm:spPr/>
      <dgm:t>
        <a:bodyPr/>
        <a:lstStyle/>
        <a:p>
          <a:r>
            <a:rPr lang="en-US" dirty="0"/>
            <a:t>Contractual Nature</a:t>
          </a:r>
        </a:p>
      </dgm:t>
    </dgm:pt>
    <dgm:pt modelId="{AFEC2C2F-5AD3-4878-A5A7-F77FAE2E9FA4}" type="parTrans" cxnId="{3FB7BF95-1E8E-46AB-A182-ECD05672FBD7}">
      <dgm:prSet/>
      <dgm:spPr/>
      <dgm:t>
        <a:bodyPr/>
        <a:lstStyle/>
        <a:p>
          <a:endParaRPr lang="en-US"/>
        </a:p>
      </dgm:t>
    </dgm:pt>
    <dgm:pt modelId="{1009BC7F-9343-4577-8352-9CBB2461B844}" type="sibTrans" cxnId="{3FB7BF95-1E8E-46AB-A182-ECD05672FBD7}">
      <dgm:prSet/>
      <dgm:spPr/>
      <dgm:t>
        <a:bodyPr/>
        <a:lstStyle/>
        <a:p>
          <a:endParaRPr lang="en-US"/>
        </a:p>
      </dgm:t>
    </dgm:pt>
    <dgm:pt modelId="{91F3B993-F4AA-45DD-8EAD-B7280BCD007D}">
      <dgm:prSet/>
      <dgm:spPr/>
      <dgm:t>
        <a:bodyPr/>
        <a:lstStyle/>
        <a:p>
          <a:r>
            <a:rPr lang="en-US" dirty="0"/>
            <a:t>Mission and Impact</a:t>
          </a:r>
        </a:p>
      </dgm:t>
    </dgm:pt>
    <dgm:pt modelId="{D39D1070-6E43-49D7-9B4E-8C810E92F9D0}" type="parTrans" cxnId="{4A447640-C5C7-48A7-A118-43CA7F90D8C4}">
      <dgm:prSet/>
      <dgm:spPr/>
      <dgm:t>
        <a:bodyPr/>
        <a:lstStyle/>
        <a:p>
          <a:endParaRPr lang="en-US"/>
        </a:p>
      </dgm:t>
    </dgm:pt>
    <dgm:pt modelId="{C0D6769C-49E1-4A50-86EA-F43723B889DC}" type="sibTrans" cxnId="{4A447640-C5C7-48A7-A118-43CA7F90D8C4}">
      <dgm:prSet/>
      <dgm:spPr/>
      <dgm:t>
        <a:bodyPr/>
        <a:lstStyle/>
        <a:p>
          <a:endParaRPr lang="en-US"/>
        </a:p>
      </dgm:t>
    </dgm:pt>
    <dgm:pt modelId="{D6A00CDB-37F6-4B9E-AD8B-27854366934F}" type="pres">
      <dgm:prSet presAssocID="{18177DD3-1834-4C04-B15F-9742B63A3222}" presName="cycle" presStyleCnt="0">
        <dgm:presLayoutVars>
          <dgm:chMax val="1"/>
          <dgm:dir/>
          <dgm:animLvl val="ctr"/>
          <dgm:resizeHandles val="exact"/>
        </dgm:presLayoutVars>
      </dgm:prSet>
      <dgm:spPr/>
    </dgm:pt>
    <dgm:pt modelId="{73E43261-2850-4EDC-887F-CC1D1B5BC242}" type="pres">
      <dgm:prSet presAssocID="{A26ACC2B-FA52-4BD5-AE44-D2CA012A1BC7}" presName="centerShape" presStyleLbl="node0" presStyleIdx="0" presStyleCnt="1"/>
      <dgm:spPr/>
    </dgm:pt>
    <dgm:pt modelId="{56F0B7C5-DF48-4C62-ABF1-D43143321E7C}" type="pres">
      <dgm:prSet presAssocID="{6F692602-DE9E-4C10-A6DD-43A673B8279F}" presName="Name9" presStyleLbl="parChTrans1D2" presStyleIdx="0" presStyleCnt="5"/>
      <dgm:spPr/>
    </dgm:pt>
    <dgm:pt modelId="{51DC84D8-D135-41A4-92D8-979BEDE59FA1}" type="pres">
      <dgm:prSet presAssocID="{6F692602-DE9E-4C10-A6DD-43A673B8279F}" presName="connTx" presStyleLbl="parChTrans1D2" presStyleIdx="0" presStyleCnt="5"/>
      <dgm:spPr/>
    </dgm:pt>
    <dgm:pt modelId="{DD0F11FC-84C5-450F-A3B0-D1F4656C1573}" type="pres">
      <dgm:prSet presAssocID="{35A4E853-2E29-41FF-8999-F264CFBA4190}" presName="node" presStyleLbl="node1" presStyleIdx="0" presStyleCnt="5">
        <dgm:presLayoutVars>
          <dgm:bulletEnabled val="1"/>
        </dgm:presLayoutVars>
      </dgm:prSet>
      <dgm:spPr/>
    </dgm:pt>
    <dgm:pt modelId="{AE35EAE3-3DE5-43C9-9460-A09C87917A65}" type="pres">
      <dgm:prSet presAssocID="{5DEE4BD4-5EDF-47D6-9467-74C24F18A6BF}" presName="Name9" presStyleLbl="parChTrans1D2" presStyleIdx="1" presStyleCnt="5"/>
      <dgm:spPr/>
    </dgm:pt>
    <dgm:pt modelId="{C2AB7FB6-D84F-44C6-8EDF-049FE0536D65}" type="pres">
      <dgm:prSet presAssocID="{5DEE4BD4-5EDF-47D6-9467-74C24F18A6BF}" presName="connTx" presStyleLbl="parChTrans1D2" presStyleIdx="1" presStyleCnt="5"/>
      <dgm:spPr/>
    </dgm:pt>
    <dgm:pt modelId="{A05BB184-EB0D-41DB-B3FF-519D89AF8913}" type="pres">
      <dgm:prSet presAssocID="{54CE6326-6FCF-4EBA-8F2C-8198F4EE4C87}" presName="node" presStyleLbl="node1" presStyleIdx="1" presStyleCnt="5">
        <dgm:presLayoutVars>
          <dgm:bulletEnabled val="1"/>
        </dgm:presLayoutVars>
      </dgm:prSet>
      <dgm:spPr/>
    </dgm:pt>
    <dgm:pt modelId="{BF886CDB-1F7C-4C48-ADE6-6B803EB82BB8}" type="pres">
      <dgm:prSet presAssocID="{54460473-FA46-4A65-9815-D88DAC8B2582}" presName="Name9" presStyleLbl="parChTrans1D2" presStyleIdx="2" presStyleCnt="5"/>
      <dgm:spPr/>
    </dgm:pt>
    <dgm:pt modelId="{1F55C128-20C3-43BB-8D23-B434297C25C9}" type="pres">
      <dgm:prSet presAssocID="{54460473-FA46-4A65-9815-D88DAC8B2582}" presName="connTx" presStyleLbl="parChTrans1D2" presStyleIdx="2" presStyleCnt="5"/>
      <dgm:spPr/>
    </dgm:pt>
    <dgm:pt modelId="{908752F2-2656-4657-BAB0-B935AE1C89AD}" type="pres">
      <dgm:prSet presAssocID="{5E2AD760-CFF7-4A2F-9F64-8CD3141BEC02}" presName="node" presStyleLbl="node1" presStyleIdx="2" presStyleCnt="5">
        <dgm:presLayoutVars>
          <dgm:bulletEnabled val="1"/>
        </dgm:presLayoutVars>
      </dgm:prSet>
      <dgm:spPr/>
    </dgm:pt>
    <dgm:pt modelId="{5D2A71FA-53DD-45DF-A86A-384A6615E6CA}" type="pres">
      <dgm:prSet presAssocID="{AFEC2C2F-5AD3-4878-A5A7-F77FAE2E9FA4}" presName="Name9" presStyleLbl="parChTrans1D2" presStyleIdx="3" presStyleCnt="5"/>
      <dgm:spPr/>
    </dgm:pt>
    <dgm:pt modelId="{D277DADF-C1A6-420E-B11B-B0A32EF4D99B}" type="pres">
      <dgm:prSet presAssocID="{AFEC2C2F-5AD3-4878-A5A7-F77FAE2E9FA4}" presName="connTx" presStyleLbl="parChTrans1D2" presStyleIdx="3" presStyleCnt="5"/>
      <dgm:spPr/>
    </dgm:pt>
    <dgm:pt modelId="{7B29DE98-C212-4E40-9245-DF6D4214A33D}" type="pres">
      <dgm:prSet presAssocID="{8D09D755-D358-44F4-B2E6-782BDA4F27E5}" presName="node" presStyleLbl="node1" presStyleIdx="3" presStyleCnt="5">
        <dgm:presLayoutVars>
          <dgm:bulletEnabled val="1"/>
        </dgm:presLayoutVars>
      </dgm:prSet>
      <dgm:spPr/>
    </dgm:pt>
    <dgm:pt modelId="{1C2C5F79-2ECC-434B-95E5-B3267394C6DF}" type="pres">
      <dgm:prSet presAssocID="{D39D1070-6E43-49D7-9B4E-8C810E92F9D0}" presName="Name9" presStyleLbl="parChTrans1D2" presStyleIdx="4" presStyleCnt="5"/>
      <dgm:spPr/>
    </dgm:pt>
    <dgm:pt modelId="{D4979ED5-A49A-4C09-8581-B1547E6648CA}" type="pres">
      <dgm:prSet presAssocID="{D39D1070-6E43-49D7-9B4E-8C810E92F9D0}" presName="connTx" presStyleLbl="parChTrans1D2" presStyleIdx="4" presStyleCnt="5"/>
      <dgm:spPr/>
    </dgm:pt>
    <dgm:pt modelId="{D204B841-623E-4838-886D-2F1FB0663A86}" type="pres">
      <dgm:prSet presAssocID="{91F3B993-F4AA-45DD-8EAD-B7280BCD007D}" presName="node" presStyleLbl="node1" presStyleIdx="4" presStyleCnt="5">
        <dgm:presLayoutVars>
          <dgm:bulletEnabled val="1"/>
        </dgm:presLayoutVars>
      </dgm:prSet>
      <dgm:spPr/>
    </dgm:pt>
  </dgm:ptLst>
  <dgm:cxnLst>
    <dgm:cxn modelId="{67C9B20A-8C3C-4509-90E3-5BF7DD2B785E}" type="presOf" srcId="{8D09D755-D358-44F4-B2E6-782BDA4F27E5}" destId="{7B29DE98-C212-4E40-9245-DF6D4214A33D}" srcOrd="0" destOrd="0" presId="urn:microsoft.com/office/officeart/2005/8/layout/radial1"/>
    <dgm:cxn modelId="{A1FAD21B-B627-47F1-8324-1F289C7CEA56}" type="presOf" srcId="{54460473-FA46-4A65-9815-D88DAC8B2582}" destId="{1F55C128-20C3-43BB-8D23-B434297C25C9}" srcOrd="1" destOrd="0" presId="urn:microsoft.com/office/officeart/2005/8/layout/radial1"/>
    <dgm:cxn modelId="{B2877C39-464D-4B82-9093-C2223F6CEEFC}" type="presOf" srcId="{A26ACC2B-FA52-4BD5-AE44-D2CA012A1BC7}" destId="{73E43261-2850-4EDC-887F-CC1D1B5BC242}" srcOrd="0" destOrd="0" presId="urn:microsoft.com/office/officeart/2005/8/layout/radial1"/>
    <dgm:cxn modelId="{4A447640-C5C7-48A7-A118-43CA7F90D8C4}" srcId="{A26ACC2B-FA52-4BD5-AE44-D2CA012A1BC7}" destId="{91F3B993-F4AA-45DD-8EAD-B7280BCD007D}" srcOrd="4" destOrd="0" parTransId="{D39D1070-6E43-49D7-9B4E-8C810E92F9D0}" sibTransId="{C0D6769C-49E1-4A50-86EA-F43723B889DC}"/>
    <dgm:cxn modelId="{6D1DC86E-ED6D-49A7-A798-F7821CCBDAD1}" srcId="{A26ACC2B-FA52-4BD5-AE44-D2CA012A1BC7}" destId="{35A4E853-2E29-41FF-8999-F264CFBA4190}" srcOrd="0" destOrd="0" parTransId="{6F692602-DE9E-4C10-A6DD-43A673B8279F}" sibTransId="{46214F5E-A1C7-4AAF-9182-4E4C9E45E537}"/>
    <dgm:cxn modelId="{5F4C2471-E332-4F72-A402-8D18CAB4014B}" type="presOf" srcId="{54CE6326-6FCF-4EBA-8F2C-8198F4EE4C87}" destId="{A05BB184-EB0D-41DB-B3FF-519D89AF8913}" srcOrd="0" destOrd="0" presId="urn:microsoft.com/office/officeart/2005/8/layout/radial1"/>
    <dgm:cxn modelId="{7248AB56-CC0B-4E3E-A280-2ABB862223B2}" type="presOf" srcId="{54460473-FA46-4A65-9815-D88DAC8B2582}" destId="{BF886CDB-1F7C-4C48-ADE6-6B803EB82BB8}" srcOrd="0" destOrd="0" presId="urn:microsoft.com/office/officeart/2005/8/layout/radial1"/>
    <dgm:cxn modelId="{38EEA857-D6CB-424D-87F3-4DF8143A3A29}" srcId="{18177DD3-1834-4C04-B15F-9742B63A3222}" destId="{A26ACC2B-FA52-4BD5-AE44-D2CA012A1BC7}" srcOrd="0" destOrd="0" parTransId="{F74A3A09-D7EC-4BA3-A16A-8E893B4C3980}" sibTransId="{16651637-A67E-4E03-B534-88CE32B4DF58}"/>
    <dgm:cxn modelId="{9596CF57-C0CB-4D0F-A7FF-6F2EDA83E5AC}" type="presOf" srcId="{AFEC2C2F-5AD3-4878-A5A7-F77FAE2E9FA4}" destId="{D277DADF-C1A6-420E-B11B-B0A32EF4D99B}" srcOrd="1" destOrd="0" presId="urn:microsoft.com/office/officeart/2005/8/layout/radial1"/>
    <dgm:cxn modelId="{AA0E7979-D09D-42E9-AB2D-8101923EB43E}" type="presOf" srcId="{5E2AD760-CFF7-4A2F-9F64-8CD3141BEC02}" destId="{908752F2-2656-4657-BAB0-B935AE1C89AD}" srcOrd="0" destOrd="0" presId="urn:microsoft.com/office/officeart/2005/8/layout/radial1"/>
    <dgm:cxn modelId="{FB393E8A-7152-472C-A983-05E810E79260}" srcId="{A26ACC2B-FA52-4BD5-AE44-D2CA012A1BC7}" destId="{54CE6326-6FCF-4EBA-8F2C-8198F4EE4C87}" srcOrd="1" destOrd="0" parTransId="{5DEE4BD4-5EDF-47D6-9467-74C24F18A6BF}" sibTransId="{50047781-3C4D-4388-B8F1-646AB45E3666}"/>
    <dgm:cxn modelId="{2359498C-D07A-4082-80C3-56931C36B9A6}" type="presOf" srcId="{35A4E853-2E29-41FF-8999-F264CFBA4190}" destId="{DD0F11FC-84C5-450F-A3B0-D1F4656C1573}" srcOrd="0" destOrd="0" presId="urn:microsoft.com/office/officeart/2005/8/layout/radial1"/>
    <dgm:cxn modelId="{3FB7BF95-1E8E-46AB-A182-ECD05672FBD7}" srcId="{A26ACC2B-FA52-4BD5-AE44-D2CA012A1BC7}" destId="{8D09D755-D358-44F4-B2E6-782BDA4F27E5}" srcOrd="3" destOrd="0" parTransId="{AFEC2C2F-5AD3-4878-A5A7-F77FAE2E9FA4}" sibTransId="{1009BC7F-9343-4577-8352-9CBB2461B844}"/>
    <dgm:cxn modelId="{D895879B-E2CF-4815-B888-0F7D71E35B42}" srcId="{A26ACC2B-FA52-4BD5-AE44-D2CA012A1BC7}" destId="{5E2AD760-CFF7-4A2F-9F64-8CD3141BEC02}" srcOrd="2" destOrd="0" parTransId="{54460473-FA46-4A65-9815-D88DAC8B2582}" sibTransId="{7C1E775B-9300-4B31-A7AA-AE1958B59BB8}"/>
    <dgm:cxn modelId="{261302A2-535F-40A4-B5E8-54C0174B08FC}" type="presOf" srcId="{D39D1070-6E43-49D7-9B4E-8C810E92F9D0}" destId="{1C2C5F79-2ECC-434B-95E5-B3267394C6DF}" srcOrd="0" destOrd="0" presId="urn:microsoft.com/office/officeart/2005/8/layout/radial1"/>
    <dgm:cxn modelId="{520FEDA3-9755-4EFE-AB3A-884E9AB7DA95}" type="presOf" srcId="{6F692602-DE9E-4C10-A6DD-43A673B8279F}" destId="{56F0B7C5-DF48-4C62-ABF1-D43143321E7C}" srcOrd="0" destOrd="0" presId="urn:microsoft.com/office/officeart/2005/8/layout/radial1"/>
    <dgm:cxn modelId="{E54482B3-3681-43DC-8E77-1EAC7CBC2BBF}" type="presOf" srcId="{5DEE4BD4-5EDF-47D6-9467-74C24F18A6BF}" destId="{AE35EAE3-3DE5-43C9-9460-A09C87917A65}" srcOrd="0" destOrd="0" presId="urn:microsoft.com/office/officeart/2005/8/layout/radial1"/>
    <dgm:cxn modelId="{601BE8C2-4740-432B-B1ED-ED0B6CC26F9F}" type="presOf" srcId="{D39D1070-6E43-49D7-9B4E-8C810E92F9D0}" destId="{D4979ED5-A49A-4C09-8581-B1547E6648CA}" srcOrd="1" destOrd="0" presId="urn:microsoft.com/office/officeart/2005/8/layout/radial1"/>
    <dgm:cxn modelId="{F15F0EC8-E34C-4D1F-B610-7E06DF35D1BD}" type="presOf" srcId="{5DEE4BD4-5EDF-47D6-9467-74C24F18A6BF}" destId="{C2AB7FB6-D84F-44C6-8EDF-049FE0536D65}" srcOrd="1" destOrd="0" presId="urn:microsoft.com/office/officeart/2005/8/layout/radial1"/>
    <dgm:cxn modelId="{A2A6F7DD-77C7-4832-A681-FBEC7177BDC2}" type="presOf" srcId="{6F692602-DE9E-4C10-A6DD-43A673B8279F}" destId="{51DC84D8-D135-41A4-92D8-979BEDE59FA1}" srcOrd="1" destOrd="0" presId="urn:microsoft.com/office/officeart/2005/8/layout/radial1"/>
    <dgm:cxn modelId="{FDA03DE0-89E8-41A7-88B4-EC82D495182D}" type="presOf" srcId="{18177DD3-1834-4C04-B15F-9742B63A3222}" destId="{D6A00CDB-37F6-4B9E-AD8B-27854366934F}" srcOrd="0" destOrd="0" presId="urn:microsoft.com/office/officeart/2005/8/layout/radial1"/>
    <dgm:cxn modelId="{B3BEC2E6-1975-4B30-9996-56E892F7E484}" type="presOf" srcId="{91F3B993-F4AA-45DD-8EAD-B7280BCD007D}" destId="{D204B841-623E-4838-886D-2F1FB0663A86}" srcOrd="0" destOrd="0" presId="urn:microsoft.com/office/officeart/2005/8/layout/radial1"/>
    <dgm:cxn modelId="{7A2A4DF0-A24C-4C37-9A06-85C6C3EE6DDA}" type="presOf" srcId="{AFEC2C2F-5AD3-4878-A5A7-F77FAE2E9FA4}" destId="{5D2A71FA-53DD-45DF-A86A-384A6615E6CA}" srcOrd="0" destOrd="0" presId="urn:microsoft.com/office/officeart/2005/8/layout/radial1"/>
    <dgm:cxn modelId="{0A776E40-AC88-40DF-9E7F-1315EA1385BE}" type="presParOf" srcId="{D6A00CDB-37F6-4B9E-AD8B-27854366934F}" destId="{73E43261-2850-4EDC-887F-CC1D1B5BC242}" srcOrd="0" destOrd="0" presId="urn:microsoft.com/office/officeart/2005/8/layout/radial1"/>
    <dgm:cxn modelId="{529D7A1D-062E-4C83-96A1-1E2828C87EE9}" type="presParOf" srcId="{D6A00CDB-37F6-4B9E-AD8B-27854366934F}" destId="{56F0B7C5-DF48-4C62-ABF1-D43143321E7C}" srcOrd="1" destOrd="0" presId="urn:microsoft.com/office/officeart/2005/8/layout/radial1"/>
    <dgm:cxn modelId="{6E4F999D-44D9-438E-9AAC-C937BF115D23}" type="presParOf" srcId="{56F0B7C5-DF48-4C62-ABF1-D43143321E7C}" destId="{51DC84D8-D135-41A4-92D8-979BEDE59FA1}" srcOrd="0" destOrd="0" presId="urn:microsoft.com/office/officeart/2005/8/layout/radial1"/>
    <dgm:cxn modelId="{B4780A11-7FD4-4B78-9943-F391853CEFB9}" type="presParOf" srcId="{D6A00CDB-37F6-4B9E-AD8B-27854366934F}" destId="{DD0F11FC-84C5-450F-A3B0-D1F4656C1573}" srcOrd="2" destOrd="0" presId="urn:microsoft.com/office/officeart/2005/8/layout/radial1"/>
    <dgm:cxn modelId="{AD946187-D167-4B4D-A9DF-59BE08CAB505}" type="presParOf" srcId="{D6A00CDB-37F6-4B9E-AD8B-27854366934F}" destId="{AE35EAE3-3DE5-43C9-9460-A09C87917A65}" srcOrd="3" destOrd="0" presId="urn:microsoft.com/office/officeart/2005/8/layout/radial1"/>
    <dgm:cxn modelId="{28417C36-E835-4944-9756-A5E146373853}" type="presParOf" srcId="{AE35EAE3-3DE5-43C9-9460-A09C87917A65}" destId="{C2AB7FB6-D84F-44C6-8EDF-049FE0536D65}" srcOrd="0" destOrd="0" presId="urn:microsoft.com/office/officeart/2005/8/layout/radial1"/>
    <dgm:cxn modelId="{EFFBFCD4-2CA3-44C0-B7EF-600114C10E20}" type="presParOf" srcId="{D6A00CDB-37F6-4B9E-AD8B-27854366934F}" destId="{A05BB184-EB0D-41DB-B3FF-519D89AF8913}" srcOrd="4" destOrd="0" presId="urn:microsoft.com/office/officeart/2005/8/layout/radial1"/>
    <dgm:cxn modelId="{780D9C28-063B-4B6C-BE9F-4FC3D8D3F631}" type="presParOf" srcId="{D6A00CDB-37F6-4B9E-AD8B-27854366934F}" destId="{BF886CDB-1F7C-4C48-ADE6-6B803EB82BB8}" srcOrd="5" destOrd="0" presId="urn:microsoft.com/office/officeart/2005/8/layout/radial1"/>
    <dgm:cxn modelId="{A0D8676C-4DEE-442D-A18E-6A23FAB13510}" type="presParOf" srcId="{BF886CDB-1F7C-4C48-ADE6-6B803EB82BB8}" destId="{1F55C128-20C3-43BB-8D23-B434297C25C9}" srcOrd="0" destOrd="0" presId="urn:microsoft.com/office/officeart/2005/8/layout/radial1"/>
    <dgm:cxn modelId="{5A87AD56-53A0-4C80-800C-2DC8881E26A2}" type="presParOf" srcId="{D6A00CDB-37F6-4B9E-AD8B-27854366934F}" destId="{908752F2-2656-4657-BAB0-B935AE1C89AD}" srcOrd="6" destOrd="0" presId="urn:microsoft.com/office/officeart/2005/8/layout/radial1"/>
    <dgm:cxn modelId="{F94092E0-6EF1-497C-BF4B-B719B0549F21}" type="presParOf" srcId="{D6A00CDB-37F6-4B9E-AD8B-27854366934F}" destId="{5D2A71FA-53DD-45DF-A86A-384A6615E6CA}" srcOrd="7" destOrd="0" presId="urn:microsoft.com/office/officeart/2005/8/layout/radial1"/>
    <dgm:cxn modelId="{8C5B8314-88D2-4D81-A30C-AE463D62B06D}" type="presParOf" srcId="{5D2A71FA-53DD-45DF-A86A-384A6615E6CA}" destId="{D277DADF-C1A6-420E-B11B-B0A32EF4D99B}" srcOrd="0" destOrd="0" presId="urn:microsoft.com/office/officeart/2005/8/layout/radial1"/>
    <dgm:cxn modelId="{276106CF-6CB2-4280-9A7F-B913A3C1353D}" type="presParOf" srcId="{D6A00CDB-37F6-4B9E-AD8B-27854366934F}" destId="{7B29DE98-C212-4E40-9245-DF6D4214A33D}" srcOrd="8" destOrd="0" presId="urn:microsoft.com/office/officeart/2005/8/layout/radial1"/>
    <dgm:cxn modelId="{0B64E3BA-E29C-4A5B-883C-161F3591369C}" type="presParOf" srcId="{D6A00CDB-37F6-4B9E-AD8B-27854366934F}" destId="{1C2C5F79-2ECC-434B-95E5-B3267394C6DF}" srcOrd="9" destOrd="0" presId="urn:microsoft.com/office/officeart/2005/8/layout/radial1"/>
    <dgm:cxn modelId="{FE3E7256-FC94-4CFE-A94B-6F61CF5D908F}" type="presParOf" srcId="{1C2C5F79-2ECC-434B-95E5-B3267394C6DF}" destId="{D4979ED5-A49A-4C09-8581-B1547E6648CA}" srcOrd="0" destOrd="0" presId="urn:microsoft.com/office/officeart/2005/8/layout/radial1"/>
    <dgm:cxn modelId="{B9C5B443-6DEE-4B46-8AEA-CBB777E6DF66}" type="presParOf" srcId="{D6A00CDB-37F6-4B9E-AD8B-27854366934F}" destId="{D204B841-623E-4838-886D-2F1FB0663A86}"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43261-2850-4EDC-887F-CC1D1B5BC242}">
      <dsp:nvSpPr>
        <dsp:cNvPr id="0" name=""/>
        <dsp:cNvSpPr/>
      </dsp:nvSpPr>
      <dsp:spPr>
        <a:xfrm>
          <a:off x="4696469" y="2148186"/>
          <a:ext cx="1649965" cy="1649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Partnership </a:t>
          </a:r>
        </a:p>
      </dsp:txBody>
      <dsp:txXfrm>
        <a:off x="4938101" y="2389818"/>
        <a:ext cx="1166701" cy="1166701"/>
      </dsp:txXfrm>
    </dsp:sp>
    <dsp:sp modelId="{56F0B7C5-DF48-4C62-ABF1-D43143321E7C}">
      <dsp:nvSpPr>
        <dsp:cNvPr id="0" name=""/>
        <dsp:cNvSpPr/>
      </dsp:nvSpPr>
      <dsp:spPr>
        <a:xfrm rot="16200000">
          <a:off x="5273749" y="1887036"/>
          <a:ext cx="495405" cy="26894"/>
        </a:xfrm>
        <a:custGeom>
          <a:avLst/>
          <a:gdLst/>
          <a:ahLst/>
          <a:cxnLst/>
          <a:rect l="0" t="0" r="0" b="0"/>
          <a:pathLst>
            <a:path>
              <a:moveTo>
                <a:pt x="0" y="13447"/>
              </a:moveTo>
              <a:lnTo>
                <a:pt x="495405" y="1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09066" y="1888098"/>
        <a:ext cx="24770" cy="24770"/>
      </dsp:txXfrm>
    </dsp:sp>
    <dsp:sp modelId="{DD0F11FC-84C5-450F-A3B0-D1F4656C1573}">
      <dsp:nvSpPr>
        <dsp:cNvPr id="0" name=""/>
        <dsp:cNvSpPr/>
      </dsp:nvSpPr>
      <dsp:spPr>
        <a:xfrm>
          <a:off x="4696469" y="2815"/>
          <a:ext cx="1649965" cy="1649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Strengthens Larger Community </a:t>
          </a:r>
        </a:p>
      </dsp:txBody>
      <dsp:txXfrm>
        <a:off x="4938101" y="244447"/>
        <a:ext cx="1166701" cy="1166701"/>
      </dsp:txXfrm>
    </dsp:sp>
    <dsp:sp modelId="{AE35EAE3-3DE5-43C9-9460-A09C87917A65}">
      <dsp:nvSpPr>
        <dsp:cNvPr id="0" name=""/>
        <dsp:cNvSpPr/>
      </dsp:nvSpPr>
      <dsp:spPr>
        <a:xfrm rot="20520000">
          <a:off x="6293933" y="2628243"/>
          <a:ext cx="495405" cy="26894"/>
        </a:xfrm>
        <a:custGeom>
          <a:avLst/>
          <a:gdLst/>
          <a:ahLst/>
          <a:cxnLst/>
          <a:rect l="0" t="0" r="0" b="0"/>
          <a:pathLst>
            <a:path>
              <a:moveTo>
                <a:pt x="0" y="13447"/>
              </a:moveTo>
              <a:lnTo>
                <a:pt x="495405" y="1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29251" y="2629306"/>
        <a:ext cx="24770" cy="24770"/>
      </dsp:txXfrm>
    </dsp:sp>
    <dsp:sp modelId="{A05BB184-EB0D-41DB-B3FF-519D89AF8913}">
      <dsp:nvSpPr>
        <dsp:cNvPr id="0" name=""/>
        <dsp:cNvSpPr/>
      </dsp:nvSpPr>
      <dsp:spPr>
        <a:xfrm>
          <a:off x="6736838" y="1485230"/>
          <a:ext cx="1649965" cy="1649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Shared Resources</a:t>
          </a:r>
        </a:p>
      </dsp:txBody>
      <dsp:txXfrm>
        <a:off x="6978470" y="1726862"/>
        <a:ext cx="1166701" cy="1166701"/>
      </dsp:txXfrm>
    </dsp:sp>
    <dsp:sp modelId="{BF886CDB-1F7C-4C48-ADE6-6B803EB82BB8}">
      <dsp:nvSpPr>
        <dsp:cNvPr id="0" name=""/>
        <dsp:cNvSpPr/>
      </dsp:nvSpPr>
      <dsp:spPr>
        <a:xfrm rot="3240000">
          <a:off x="5904257" y="3827542"/>
          <a:ext cx="495405" cy="26894"/>
        </a:xfrm>
        <a:custGeom>
          <a:avLst/>
          <a:gdLst/>
          <a:ahLst/>
          <a:cxnLst/>
          <a:rect l="0" t="0" r="0" b="0"/>
          <a:pathLst>
            <a:path>
              <a:moveTo>
                <a:pt x="0" y="13447"/>
              </a:moveTo>
              <a:lnTo>
                <a:pt x="495405" y="1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39575" y="3828604"/>
        <a:ext cx="24770" cy="24770"/>
      </dsp:txXfrm>
    </dsp:sp>
    <dsp:sp modelId="{908752F2-2656-4657-BAB0-B935AE1C89AD}">
      <dsp:nvSpPr>
        <dsp:cNvPr id="0" name=""/>
        <dsp:cNvSpPr/>
      </dsp:nvSpPr>
      <dsp:spPr>
        <a:xfrm>
          <a:off x="5957486" y="3883827"/>
          <a:ext cx="1649965" cy="1649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Mutual Benefits, Reciprocity</a:t>
          </a:r>
        </a:p>
      </dsp:txBody>
      <dsp:txXfrm>
        <a:off x="6199118" y="4125459"/>
        <a:ext cx="1166701" cy="1166701"/>
      </dsp:txXfrm>
    </dsp:sp>
    <dsp:sp modelId="{5D2A71FA-53DD-45DF-A86A-384A6615E6CA}">
      <dsp:nvSpPr>
        <dsp:cNvPr id="0" name=""/>
        <dsp:cNvSpPr/>
      </dsp:nvSpPr>
      <dsp:spPr>
        <a:xfrm rot="7560000">
          <a:off x="4643240" y="3827542"/>
          <a:ext cx="495405" cy="26894"/>
        </a:xfrm>
        <a:custGeom>
          <a:avLst/>
          <a:gdLst/>
          <a:ahLst/>
          <a:cxnLst/>
          <a:rect l="0" t="0" r="0" b="0"/>
          <a:pathLst>
            <a:path>
              <a:moveTo>
                <a:pt x="0" y="13447"/>
              </a:moveTo>
              <a:lnTo>
                <a:pt x="495405" y="1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878558" y="3828604"/>
        <a:ext cx="24770" cy="24770"/>
      </dsp:txXfrm>
    </dsp:sp>
    <dsp:sp modelId="{7B29DE98-C212-4E40-9245-DF6D4214A33D}">
      <dsp:nvSpPr>
        <dsp:cNvPr id="0" name=""/>
        <dsp:cNvSpPr/>
      </dsp:nvSpPr>
      <dsp:spPr>
        <a:xfrm>
          <a:off x="3435452" y="3883827"/>
          <a:ext cx="1649965" cy="1649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Contractual Nature</a:t>
          </a:r>
        </a:p>
      </dsp:txBody>
      <dsp:txXfrm>
        <a:off x="3677084" y="4125459"/>
        <a:ext cx="1166701" cy="1166701"/>
      </dsp:txXfrm>
    </dsp:sp>
    <dsp:sp modelId="{1C2C5F79-2ECC-434B-95E5-B3267394C6DF}">
      <dsp:nvSpPr>
        <dsp:cNvPr id="0" name=""/>
        <dsp:cNvSpPr/>
      </dsp:nvSpPr>
      <dsp:spPr>
        <a:xfrm rot="11880000">
          <a:off x="4253564" y="2628243"/>
          <a:ext cx="495405" cy="26894"/>
        </a:xfrm>
        <a:custGeom>
          <a:avLst/>
          <a:gdLst/>
          <a:ahLst/>
          <a:cxnLst/>
          <a:rect l="0" t="0" r="0" b="0"/>
          <a:pathLst>
            <a:path>
              <a:moveTo>
                <a:pt x="0" y="13447"/>
              </a:moveTo>
              <a:lnTo>
                <a:pt x="495405" y="1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488882" y="2629306"/>
        <a:ext cx="24770" cy="24770"/>
      </dsp:txXfrm>
    </dsp:sp>
    <dsp:sp modelId="{D204B841-623E-4838-886D-2F1FB0663A86}">
      <dsp:nvSpPr>
        <dsp:cNvPr id="0" name=""/>
        <dsp:cNvSpPr/>
      </dsp:nvSpPr>
      <dsp:spPr>
        <a:xfrm>
          <a:off x="2656100" y="1485230"/>
          <a:ext cx="1649965" cy="1649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Mission and Impact</a:t>
          </a:r>
        </a:p>
      </dsp:txBody>
      <dsp:txXfrm>
        <a:off x="2897732" y="1726862"/>
        <a:ext cx="1166701" cy="116670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5"/>
          </a:xfrm>
          <a:prstGeom prst="rect">
            <a:avLst/>
          </a:prstGeom>
        </p:spPr>
        <p:txBody>
          <a:bodyPr vert="horz" lIns="92830" tIns="46415" rIns="92830" bIns="46415" rtlCol="0"/>
          <a:lstStyle>
            <a:lvl1pPr algn="r">
              <a:defRPr sz="1200"/>
            </a:lvl1pPr>
          </a:lstStyle>
          <a:p>
            <a:fld id="{61106E21-E97A-4D20-9F6C-6466356049ED}" type="datetimeFigureOut">
              <a:rPr lang="en-US" smtClean="0"/>
              <a:t>12/24/2018</a:t>
            </a:fld>
            <a:endParaRPr lang="en-US"/>
          </a:p>
        </p:txBody>
      </p:sp>
      <p:sp>
        <p:nvSpPr>
          <p:cNvPr id="4" name="Footer Placeholder 3"/>
          <p:cNvSpPr>
            <a:spLocks noGrp="1"/>
          </p:cNvSpPr>
          <p:nvPr>
            <p:ph type="ftr" sz="quarter" idx="2"/>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4"/>
          </a:xfrm>
          <a:prstGeom prst="rect">
            <a:avLst/>
          </a:prstGeom>
        </p:spPr>
        <p:txBody>
          <a:bodyPr vert="horz" lIns="92830" tIns="46415" rIns="92830" bIns="46415" rtlCol="0" anchor="b"/>
          <a:lstStyle>
            <a:lvl1pPr algn="r">
              <a:defRPr sz="1200"/>
            </a:lvl1pPr>
          </a:lstStyle>
          <a:p>
            <a:fld id="{AFDD3BBD-4864-47F0-BDB8-A13D6348B285}" type="slidenum">
              <a:rPr lang="en-US" smtClean="0"/>
              <a:t>‹#›</a:t>
            </a:fld>
            <a:endParaRPr lang="en-US"/>
          </a:p>
        </p:txBody>
      </p:sp>
    </p:spTree>
    <p:extLst>
      <p:ext uri="{BB962C8B-B14F-4D97-AF65-F5344CB8AC3E}">
        <p14:creationId xmlns:p14="http://schemas.microsoft.com/office/powerpoint/2010/main" val="518264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F894DE5C-7551-4FB6-9A18-A0BB9642A6F9}" type="datetimeFigureOut">
              <a:rPr lang="en-US" smtClean="0"/>
              <a:t>12/24/2018</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8CD124EE-7FC6-45F6-B755-4FBAB17B9791}" type="slidenum">
              <a:rPr lang="en-US" smtClean="0"/>
              <a:t>‹#›</a:t>
            </a:fld>
            <a:endParaRPr lang="en-US"/>
          </a:p>
        </p:txBody>
      </p:sp>
    </p:spTree>
    <p:extLst>
      <p:ext uri="{BB962C8B-B14F-4D97-AF65-F5344CB8AC3E}">
        <p14:creationId xmlns:p14="http://schemas.microsoft.com/office/powerpoint/2010/main" val="392497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D124EE-7FC6-45F6-B755-4FBAB17B9791}" type="slidenum">
              <a:rPr lang="en-US" smtClean="0"/>
              <a:t>1</a:t>
            </a:fld>
            <a:endParaRPr lang="en-US"/>
          </a:p>
        </p:txBody>
      </p:sp>
    </p:spTree>
    <p:extLst>
      <p:ext uri="{BB962C8B-B14F-4D97-AF65-F5344CB8AC3E}">
        <p14:creationId xmlns:p14="http://schemas.microsoft.com/office/powerpoint/2010/main" val="39275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11</a:t>
            </a:fld>
            <a:endParaRPr lang="en-US"/>
          </a:p>
        </p:txBody>
      </p:sp>
    </p:spTree>
    <p:extLst>
      <p:ext uri="{BB962C8B-B14F-4D97-AF65-F5344CB8AC3E}">
        <p14:creationId xmlns:p14="http://schemas.microsoft.com/office/powerpoint/2010/main" val="218480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12</a:t>
            </a:fld>
            <a:endParaRPr lang="en-US"/>
          </a:p>
        </p:txBody>
      </p:sp>
    </p:spTree>
    <p:extLst>
      <p:ext uri="{BB962C8B-B14F-4D97-AF65-F5344CB8AC3E}">
        <p14:creationId xmlns:p14="http://schemas.microsoft.com/office/powerpoint/2010/main" val="219474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-potentially</a:t>
            </a:r>
            <a:r>
              <a:rPr lang="en-US" baseline="0" dirty="0"/>
              <a:t> the fundraisers are the same people as the program managers</a:t>
            </a:r>
          </a:p>
          <a:p>
            <a:r>
              <a:rPr lang="en-US" baseline="0" dirty="0"/>
              <a:t>-might need to do some basic fundraising education, especially around grants – need to make sure that we don’t apply to all grant opportunities</a:t>
            </a:r>
          </a:p>
          <a:p>
            <a:r>
              <a:rPr lang="en-US" baseline="0" dirty="0"/>
              <a:t>-talk about grant prioritization ( provide grant matrix as material?)</a:t>
            </a:r>
          </a:p>
          <a:p>
            <a:r>
              <a:rPr lang="en-US" baseline="0" dirty="0"/>
              <a:t>-provide them with resources and basic training</a:t>
            </a:r>
          </a:p>
          <a:p>
            <a:r>
              <a:rPr lang="en-US" baseline="0" dirty="0"/>
              <a:t>-need to ensure the partnership is helping them develop there organization and expand as well as providing a benefit to the lead organization</a:t>
            </a:r>
          </a:p>
          <a:p>
            <a:r>
              <a:rPr lang="en-US" baseline="0" dirty="0"/>
              <a:t>-might need to follow up more often to get information (ensure you have both their email &amp; phone number)</a:t>
            </a:r>
          </a:p>
          <a:p>
            <a:endParaRPr lang="en-US" baseline="0" dirty="0"/>
          </a:p>
        </p:txBody>
      </p:sp>
      <p:sp>
        <p:nvSpPr>
          <p:cNvPr id="4" name="Slide Number Placeholder 3"/>
          <p:cNvSpPr>
            <a:spLocks noGrp="1"/>
          </p:cNvSpPr>
          <p:nvPr>
            <p:ph type="sldNum" sz="quarter" idx="10"/>
          </p:nvPr>
        </p:nvSpPr>
        <p:spPr/>
        <p:txBody>
          <a:bodyPr/>
          <a:lstStyle/>
          <a:p>
            <a:fld id="{8CD124EE-7FC6-45F6-B755-4FBAB17B9791}" type="slidenum">
              <a:rPr lang="en-US" smtClean="0"/>
              <a:t>13</a:t>
            </a:fld>
            <a:endParaRPr lang="en-US"/>
          </a:p>
        </p:txBody>
      </p:sp>
    </p:spTree>
    <p:extLst>
      <p:ext uri="{BB962C8B-B14F-4D97-AF65-F5344CB8AC3E}">
        <p14:creationId xmlns:p14="http://schemas.microsoft.com/office/powerpoint/2010/main" val="1345804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to current partnerships to find new partners that meet your specification, we were looking for a culturally</a:t>
            </a:r>
            <a:r>
              <a:rPr lang="en-US" baseline="0" dirty="0"/>
              <a:t> specific partner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-try out smaller projects first and can gradually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-Try to start building the relationships and discussing the possibilities before grant opportunity as this will lead to the best possible outcomes, although grant applications often do serve as motivators to deepen partnerships and programs</a:t>
            </a:r>
          </a:p>
          <a:p>
            <a:r>
              <a:rPr lang="en-US" baseline="0" dirty="0"/>
              <a:t>-discuss shared vision and potential for partnering</a:t>
            </a:r>
            <a:endParaRPr lang="en-US" dirty="0"/>
          </a:p>
          <a:p>
            <a:r>
              <a:rPr lang="en-US" dirty="0"/>
              <a:t>-our program staff</a:t>
            </a:r>
            <a:r>
              <a:rPr lang="en-US" baseline="0" dirty="0"/>
              <a:t> met with partner as frequently as once per week</a:t>
            </a:r>
          </a:p>
          <a:p>
            <a:r>
              <a:rPr lang="en-US" baseline="0" dirty="0"/>
              <a:t>-Be </a:t>
            </a:r>
            <a:r>
              <a:rPr lang="en-US" baseline="0" dirty="0" err="1"/>
              <a:t>be</a:t>
            </a:r>
            <a:r>
              <a:rPr lang="en-US" baseline="0" dirty="0"/>
              <a:t> open about conflicts and encourage partner to also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-ensure</a:t>
            </a:r>
            <a:r>
              <a:rPr lang="en-US" baseline="0" dirty="0"/>
              <a:t> the partner feels that they are able to provide info and that they have equal input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-clear expectations in the MOU, separate the money from the MOU (that’s in the grant agreement); -MOA MOU/MOA can lay out what services each partner is providing, process for joint decision-making and communication, what resources – including funds – will be shared – and then have the leader of each organization sign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14</a:t>
            </a:fld>
            <a:endParaRPr lang="en-US"/>
          </a:p>
        </p:txBody>
      </p:sp>
    </p:spTree>
    <p:extLst>
      <p:ext uri="{BB962C8B-B14F-4D97-AF65-F5344CB8AC3E}">
        <p14:creationId xmlns:p14="http://schemas.microsoft.com/office/powerpoint/2010/main" val="83141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over these in detail in the next several slides</a:t>
            </a:r>
          </a:p>
        </p:txBody>
      </p:sp>
      <p:sp>
        <p:nvSpPr>
          <p:cNvPr id="4" name="Slide Number Placeholder 3"/>
          <p:cNvSpPr>
            <a:spLocks noGrp="1"/>
          </p:cNvSpPr>
          <p:nvPr>
            <p:ph type="sldNum" sz="quarter" idx="10"/>
          </p:nvPr>
        </p:nvSpPr>
        <p:spPr/>
        <p:txBody>
          <a:bodyPr/>
          <a:lstStyle/>
          <a:p>
            <a:fld id="{8CD124EE-7FC6-45F6-B755-4FBAB17B9791}" type="slidenum">
              <a:rPr lang="en-US" smtClean="0"/>
              <a:t>15</a:t>
            </a:fld>
            <a:endParaRPr lang="en-US"/>
          </a:p>
        </p:txBody>
      </p:sp>
    </p:spTree>
    <p:extLst>
      <p:ext uri="{BB962C8B-B14F-4D97-AF65-F5344CB8AC3E}">
        <p14:creationId xmlns:p14="http://schemas.microsoft.com/office/powerpoint/2010/main" val="237291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RFP through ahead of time and highlight sections</a:t>
            </a:r>
          </a:p>
          <a:p>
            <a:r>
              <a:rPr lang="en-US" dirty="0"/>
              <a:t>-Try</a:t>
            </a:r>
            <a:r>
              <a:rPr lang="en-US" baseline="0" dirty="0"/>
              <a:t> to get as many questions as needed for the funder in the first email/phone call – decide on one person from the lead organization to be the contact with the funder</a:t>
            </a:r>
          </a:p>
          <a:p>
            <a:r>
              <a:rPr lang="en-US" baseline="0" dirty="0"/>
              <a:t>-letters of support often take the longest, ensure partner understands too that letters of support should detail what the partner is doing for the project</a:t>
            </a:r>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16</a:t>
            </a:fld>
            <a:endParaRPr lang="en-US"/>
          </a:p>
        </p:txBody>
      </p:sp>
    </p:spTree>
    <p:extLst>
      <p:ext uri="{BB962C8B-B14F-4D97-AF65-F5344CB8AC3E}">
        <p14:creationId xmlns:p14="http://schemas.microsoft.com/office/powerpoint/2010/main" val="3742259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-OFB recommends</a:t>
            </a:r>
            <a:r>
              <a:rPr lang="en-US" baseline="0" dirty="0"/>
              <a:t> assigning a project manager</a:t>
            </a:r>
            <a:endParaRPr lang="en-US" dirty="0"/>
          </a:p>
          <a:p>
            <a:r>
              <a:rPr lang="en-US" dirty="0"/>
              <a:t>-pm is responsible</a:t>
            </a:r>
            <a:r>
              <a:rPr lang="en-US" baseline="0" dirty="0"/>
              <a:t> for entire application &amp; ensuring all elements of the application are complete, can also have specific duties like the budget narrative</a:t>
            </a:r>
          </a:p>
          <a:p>
            <a:r>
              <a:rPr lang="en-US" baseline="0" dirty="0"/>
              <a:t>-pm should be from the lead organization</a:t>
            </a:r>
          </a:p>
          <a:p>
            <a:r>
              <a:rPr lang="en-US" baseline="0" dirty="0"/>
              <a:t>-pm/lead organization will usually be the one submitting the application</a:t>
            </a:r>
            <a:endParaRPr lang="en-US" dirty="0"/>
          </a:p>
          <a:p>
            <a:r>
              <a:rPr lang="en-US" dirty="0"/>
              <a:t>-project manager</a:t>
            </a:r>
            <a:r>
              <a:rPr lang="en-US" baseline="0" dirty="0"/>
              <a:t> is responsible for letting everyone else know what information is needed &amp; when it is needed</a:t>
            </a:r>
          </a:p>
          <a:p>
            <a:r>
              <a:rPr lang="en-US" baseline="0" dirty="0"/>
              <a:t>-for our projects, one grant professional is the project manager &amp; the other focuses just on the narrative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out the strengths of the team</a:t>
            </a:r>
            <a:r>
              <a:rPr lang="en-US" baseline="0" dirty="0"/>
              <a:t> and consider this when assigning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-also can break out sections of the narrative and assign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sz="1200" dirty="0"/>
              <a:t>Establishing clear lines of communication and responsibility </a:t>
            </a:r>
          </a:p>
          <a:p>
            <a:r>
              <a:rPr lang="en-US" baseline="0" dirty="0"/>
              <a:t>-ask the best times for contacts and meetings</a:t>
            </a:r>
          </a:p>
          <a:p>
            <a:r>
              <a:rPr lang="en-US" baseline="0" dirty="0"/>
              <a:t>-assign responsibility for the budget</a:t>
            </a:r>
          </a:p>
          <a:p>
            <a:r>
              <a:rPr lang="en-US" baseline="0" dirty="0"/>
              <a:t>-decide who will review the application and in what order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CD124EE-7FC6-45F6-B755-4FBAB17B9791}" type="slidenum">
              <a:rPr lang="en-US" smtClean="0"/>
              <a:t>17</a:t>
            </a:fld>
            <a:endParaRPr lang="en-US"/>
          </a:p>
        </p:txBody>
      </p:sp>
    </p:spTree>
    <p:extLst>
      <p:ext uri="{BB962C8B-B14F-4D97-AF65-F5344CB8AC3E}">
        <p14:creationId xmlns:p14="http://schemas.microsoft.com/office/powerpoint/2010/main" val="21335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be very simple (see sample), or can use a project management software to assign roles and due dates </a:t>
            </a:r>
          </a:p>
          <a:p>
            <a:r>
              <a:rPr lang="en-US" baseline="0" dirty="0"/>
              <a:t>-Discuss Project Management Resource document</a:t>
            </a:r>
          </a:p>
          <a:p>
            <a:r>
              <a:rPr lang="en-US" baseline="0" dirty="0"/>
              <a:t>-Ensure timeline is shared both at meetings and through email</a:t>
            </a:r>
          </a:p>
          <a:p>
            <a:r>
              <a:rPr lang="en-US" baseline="0" dirty="0"/>
              <a:t>-make sure and ask each person when they think they can accomplish a task or assign a date - but ask if it seems reasonable to them</a:t>
            </a:r>
          </a:p>
          <a:p>
            <a:endParaRPr lang="en-US" baseline="0" dirty="0"/>
          </a:p>
        </p:txBody>
      </p:sp>
      <p:sp>
        <p:nvSpPr>
          <p:cNvPr id="4" name="Slide Number Placeholder 3"/>
          <p:cNvSpPr>
            <a:spLocks noGrp="1"/>
          </p:cNvSpPr>
          <p:nvPr>
            <p:ph type="sldNum" sz="quarter" idx="10"/>
          </p:nvPr>
        </p:nvSpPr>
        <p:spPr/>
        <p:txBody>
          <a:bodyPr/>
          <a:lstStyle/>
          <a:p>
            <a:fld id="{8CD124EE-7FC6-45F6-B755-4FBAB17B9791}" type="slidenum">
              <a:rPr lang="en-US" smtClean="0"/>
              <a:t>18</a:t>
            </a:fld>
            <a:endParaRPr lang="en-US"/>
          </a:p>
        </p:txBody>
      </p:sp>
    </p:spTree>
    <p:extLst>
      <p:ext uri="{BB962C8B-B14F-4D97-AF65-F5344CB8AC3E}">
        <p14:creationId xmlns:p14="http://schemas.microsoft.com/office/powerpoint/2010/main" val="3838178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one answers,</a:t>
            </a:r>
            <a:r>
              <a:rPr lang="en-US" baseline="0" dirty="0"/>
              <a:t> ask them to talk about how they have used a particular project management resource. </a:t>
            </a:r>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19</a:t>
            </a:fld>
            <a:endParaRPr lang="en-US"/>
          </a:p>
        </p:txBody>
      </p:sp>
    </p:spTree>
    <p:extLst>
      <p:ext uri="{BB962C8B-B14F-4D97-AF65-F5344CB8AC3E}">
        <p14:creationId xmlns:p14="http://schemas.microsoft.com/office/powerpoint/2010/main" val="332100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grant writers have</a:t>
            </a:r>
            <a:r>
              <a:rPr lang="en-US" baseline="0" dirty="0"/>
              <a:t> to </a:t>
            </a:r>
            <a:r>
              <a:rPr lang="en-US" dirty="0"/>
              <a:t>get involved in project design</a:t>
            </a:r>
          </a:p>
          <a:p>
            <a:r>
              <a:rPr lang="en-US" dirty="0"/>
              <a:t>-must strike</a:t>
            </a:r>
            <a:r>
              <a:rPr lang="en-US" baseline="0" dirty="0"/>
              <a:t> a balance for organizations to use grants to be innovative and “chasing money”</a:t>
            </a:r>
          </a:p>
          <a:p>
            <a:r>
              <a:rPr lang="en-US" baseline="0" dirty="0"/>
              <a:t>-grant writers might need to be in these discussions to help facilitate them &amp; get info for the narrative</a:t>
            </a:r>
          </a:p>
          <a:p>
            <a:r>
              <a:rPr lang="en-US" baseline="0" dirty="0"/>
              <a:t>-also to remind them of the guidelines and focus of the grant application</a:t>
            </a:r>
          </a:p>
          <a:p>
            <a:r>
              <a:rPr lang="en-US" baseline="0" dirty="0"/>
              <a:t>-best time to develop the collaborative needs statement </a:t>
            </a:r>
          </a:p>
          <a:p>
            <a:r>
              <a:rPr lang="en-US" baseline="0" dirty="0"/>
              <a:t>-recording this meeting can be very helpful &amp; then go back and listen to later as opposed to taking notes</a:t>
            </a:r>
          </a:p>
          <a:p>
            <a:r>
              <a:rPr lang="en-US" baseline="0" dirty="0"/>
              <a:t>-recording also allows you to focus on listening and building the relationship with the partner</a:t>
            </a:r>
          </a:p>
          <a:p>
            <a:r>
              <a:rPr lang="en-US" baseline="0" dirty="0"/>
              <a:t>-make sure that the project has outcomes, objectives, and a solid evaluation plan</a:t>
            </a:r>
          </a:p>
          <a:p>
            <a:r>
              <a:rPr lang="en-US" baseline="0" dirty="0"/>
              <a:t>-Define primary objectives/outputs - # of people served, # of classes, etc.</a:t>
            </a:r>
          </a:p>
          <a:p>
            <a:r>
              <a:rPr lang="en-US" baseline="0" dirty="0"/>
              <a:t>-Define outcomes – primary purpose of program &amp; skills participants will be gaining. Best to make these measurable – such as 90% will approve their cooking skills</a:t>
            </a:r>
          </a:p>
          <a:p>
            <a:r>
              <a:rPr lang="en-US" baseline="0" dirty="0"/>
              <a:t>-Evaluation – measure the program’s success &amp; if the outputs and outcomes have been achieved</a:t>
            </a:r>
          </a:p>
          <a:p>
            <a:r>
              <a:rPr lang="en-US" baseline="0" dirty="0"/>
              <a:t>-need to define who is tracking this (usually the led organization will be the one primarily responsible) – for larger government grants, great to have an outside org. to have </a:t>
            </a:r>
          </a:p>
          <a:p>
            <a:r>
              <a:rPr lang="en-US" baseline="0" dirty="0"/>
              <a:t>To do an evaluation</a:t>
            </a:r>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20</a:t>
            </a:fld>
            <a:endParaRPr lang="en-US"/>
          </a:p>
        </p:txBody>
      </p:sp>
    </p:spTree>
    <p:extLst>
      <p:ext uri="{BB962C8B-B14F-4D97-AF65-F5344CB8AC3E}">
        <p14:creationId xmlns:p14="http://schemas.microsoft.com/office/powerpoint/2010/main" val="147179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Heather has worked with </a:t>
            </a:r>
            <a:r>
              <a:rPr lang="en-US" sz="1200" dirty="0"/>
              <a:t>social services, arts, education, mental health, and healthcare organizations. </a:t>
            </a:r>
          </a:p>
          <a:p>
            <a:endParaRPr lang="en-US" dirty="0"/>
          </a:p>
          <a:p>
            <a:r>
              <a:rPr lang="en-US" dirty="0"/>
              <a:t>We have worked together on multiple</a:t>
            </a:r>
            <a:r>
              <a:rPr lang="en-US" baseline="0" dirty="0"/>
              <a:t> collaborative proposals at Oregon Food Bank with under sourced organizations. Oregon Food Bank has over 1,200 partners to whom we provide food assistance and we regularly hold grant trainings for those in the Portland metropolitan area.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OFB works with over 1,200 partner agencies programs encourage collaborations. </a:t>
            </a:r>
            <a:r>
              <a:rPr lang="en-US" dirty="0"/>
              <a:t>OFB’s grants team focuses on partnerships with smaller organizations that have lower capacity. We occasionally</a:t>
            </a:r>
            <a:r>
              <a:rPr lang="en-US" baseline="0" dirty="0"/>
              <a:t> work on collaborative proposals with larger organizations, but usually with an annual budget of over $60 million – we are the larger organization in the partnership. </a:t>
            </a:r>
          </a:p>
          <a:p>
            <a:endParaRPr lang="en-US" dirty="0"/>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2</a:t>
            </a:fld>
            <a:endParaRPr lang="en-US"/>
          </a:p>
        </p:txBody>
      </p:sp>
    </p:spTree>
    <p:extLst>
      <p:ext uri="{BB962C8B-B14F-4D97-AF65-F5344CB8AC3E}">
        <p14:creationId xmlns:p14="http://schemas.microsoft.com/office/powerpoint/2010/main" val="298881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8CD124EE-7FC6-45F6-B755-4FBAB17B9791}" type="slidenum">
              <a:rPr lang="en-US" smtClean="0"/>
              <a:t>21</a:t>
            </a:fld>
            <a:endParaRPr lang="en-US"/>
          </a:p>
        </p:txBody>
      </p:sp>
    </p:spTree>
    <p:extLst>
      <p:ext uri="{BB962C8B-B14F-4D97-AF65-F5344CB8AC3E}">
        <p14:creationId xmlns:p14="http://schemas.microsoft.com/office/powerpoint/2010/main" val="50207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8CD124EE-7FC6-45F6-B755-4FBAB17B9791}" type="slidenum">
              <a:rPr lang="en-US" smtClean="0"/>
              <a:t>22</a:t>
            </a:fld>
            <a:endParaRPr lang="en-US"/>
          </a:p>
        </p:txBody>
      </p:sp>
    </p:spTree>
    <p:extLst>
      <p:ext uri="{BB962C8B-B14F-4D97-AF65-F5344CB8AC3E}">
        <p14:creationId xmlns:p14="http://schemas.microsoft.com/office/powerpoint/2010/main" val="454307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budget</a:t>
            </a:r>
          </a:p>
          <a:p>
            <a:r>
              <a:rPr lang="en-US" dirty="0"/>
              <a:t>-both organizations need to think about all of the potential expenses for the project</a:t>
            </a:r>
          </a:p>
          <a:p>
            <a:r>
              <a:rPr lang="en-US" dirty="0"/>
              <a:t>-may</a:t>
            </a:r>
            <a:r>
              <a:rPr lang="en-US" baseline="0" dirty="0"/>
              <a:t> need to remind them of things like all the potential supplies</a:t>
            </a:r>
          </a:p>
          <a:p>
            <a:r>
              <a:rPr lang="en-US" baseline="0" dirty="0"/>
              <a:t>Budget for specific grant application</a:t>
            </a:r>
          </a:p>
          <a:p>
            <a:r>
              <a:rPr lang="en-US" baseline="0" dirty="0"/>
              <a:t>-focus on the grant application requirements and get specifics</a:t>
            </a:r>
          </a:p>
          <a:p>
            <a:r>
              <a:rPr lang="en-US" baseline="0" dirty="0"/>
              <a:t>-person responsible for the budget should review in detail and then go through questions with rest of the team</a:t>
            </a:r>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23</a:t>
            </a:fld>
            <a:endParaRPr lang="en-US"/>
          </a:p>
        </p:txBody>
      </p:sp>
    </p:spTree>
    <p:extLst>
      <p:ext uri="{BB962C8B-B14F-4D97-AF65-F5344CB8AC3E}">
        <p14:creationId xmlns:p14="http://schemas.microsoft.com/office/powerpoint/2010/main" val="2109023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-ensure program staff are able to edit </a:t>
            </a:r>
          </a:p>
          <a:p>
            <a:r>
              <a:rPr lang="en-US" baseline="0" dirty="0"/>
              <a:t>-request content edits &amp; copy writing edits </a:t>
            </a:r>
          </a:p>
          <a:p>
            <a:r>
              <a:rPr lang="en-US" baseline="0" dirty="0"/>
              <a:t>-if time, give to one person at a time to edit so there are not duplicate edits </a:t>
            </a:r>
          </a:p>
          <a:p>
            <a:r>
              <a:rPr lang="en-US" baseline="0" dirty="0"/>
              <a:t>	-google docs is appealing for Word docs – but it can mess up the formatting</a:t>
            </a:r>
          </a:p>
          <a:p>
            <a:r>
              <a:rPr lang="en-US" baseline="0" dirty="0"/>
              <a:t>	-if not, ask that everyone email others with changes as soon as they are made</a:t>
            </a:r>
          </a:p>
          <a:p>
            <a:r>
              <a:rPr lang="en-US" baseline="0" dirty="0"/>
              <a:t>-send out final version of the application to all partners</a:t>
            </a:r>
            <a:endParaRPr lang="en-US" dirty="0"/>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24</a:t>
            </a:fld>
            <a:endParaRPr lang="en-US"/>
          </a:p>
        </p:txBody>
      </p:sp>
    </p:spTree>
    <p:extLst>
      <p:ext uri="{BB962C8B-B14F-4D97-AF65-F5344CB8AC3E}">
        <p14:creationId xmlns:p14="http://schemas.microsoft.com/office/powerpoint/2010/main" val="3763330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Be willing to let the partnership evolve and be dynamic</a:t>
            </a:r>
            <a:r>
              <a:rPr lang="en-US" baseline="0" dirty="0"/>
              <a:t> – flexibility, do not be too focused on specific delivery points</a:t>
            </a:r>
          </a:p>
          <a:p>
            <a:pPr marL="171450" indent="-171450">
              <a:buFontTx/>
              <a:buChar char="-"/>
            </a:pPr>
            <a:r>
              <a:rPr lang="en-US" baseline="0" dirty="0"/>
              <a:t>Over time they will be more open to letting you know about gaps in their skills set &amp; training can become easier</a:t>
            </a:r>
            <a:endParaRPr lang="en-US" dirty="0"/>
          </a:p>
          <a:p>
            <a:r>
              <a:rPr lang="en-US" dirty="0"/>
              <a:t>-be the main contact with the funder</a:t>
            </a:r>
            <a:r>
              <a:rPr lang="en-US" baseline="0" dirty="0"/>
              <a:t> (make sure the funder is only communicating regularly on the grant with the organization who submitted the application)</a:t>
            </a:r>
          </a:p>
          <a:p>
            <a:pPr marL="628650" lvl="1" indent="-171450">
              <a:buFont typeface="Arial" panose="020B0604020202020204" pitchFamily="34" charset="0"/>
              <a:buChar char="•"/>
            </a:pPr>
            <a:r>
              <a:rPr lang="en-US" baseline="0" dirty="0"/>
              <a:t>  Communicate with the funder as needed &amp; if the partner and/or program staff have too many questions – such as once a week – encourage them to combine their questions or evaluate whether these are really necessary questions. Can also suggest a conference call with the funder/lead organization/partner</a:t>
            </a:r>
          </a:p>
          <a:p>
            <a:pPr marL="628650" lvl="1" indent="-171450">
              <a:buFont typeface="Arial" panose="020B0604020202020204" pitchFamily="34" charset="0"/>
              <a:buChar char="•"/>
            </a:pPr>
            <a:r>
              <a:rPr lang="en-US" baseline="0" dirty="0"/>
              <a:t>As the lead organization “own” the funder relationship but also help the partner develop their own relationship with funder as needed.</a:t>
            </a:r>
          </a:p>
          <a:p>
            <a:pPr marL="1085850" lvl="2" indent="-171450">
              <a:buFont typeface="Arial" panose="020B0604020202020204" pitchFamily="34" charset="0"/>
              <a:buChar char="•"/>
            </a:pPr>
            <a:r>
              <a:rPr lang="en-US" baseline="0" dirty="0"/>
              <a:t>For foundations this can be done by inviting the partner to events with the funder such as site visits or cultivation events</a:t>
            </a:r>
          </a:p>
          <a:p>
            <a:r>
              <a:rPr lang="en-US" baseline="0" dirty="0"/>
              <a:t>  - I request from OFB program staff who than requests info from partner</a:t>
            </a:r>
          </a:p>
          <a:p>
            <a:r>
              <a:rPr lang="en-US" baseline="0" dirty="0"/>
              <a:t>-make sure they feel comfortable reaching out to both program and fundraising staff</a:t>
            </a:r>
          </a:p>
          <a:p>
            <a:r>
              <a:rPr lang="en-US" baseline="0" dirty="0"/>
              <a:t>-best if they have just one main contact though for information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sz="1200" kern="1200" dirty="0">
                <a:solidFill>
                  <a:schemeClr val="tx1"/>
                </a:solidFill>
                <a:effectLst/>
                <a:latin typeface="+mn-lt"/>
                <a:ea typeface="+mn-ea"/>
                <a:cs typeface="+mn-cs"/>
              </a:rPr>
              <a:t>Also important that the partner has a strong relationship with the CEO of your organization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-ensure they know about all proposals involving shared ensure everyone has all the reporting templates &amp; deadlines</a:t>
            </a:r>
          </a:p>
          <a:p>
            <a:r>
              <a:rPr lang="en-US" baseline="0" dirty="0"/>
              <a:t>programming</a:t>
            </a:r>
          </a:p>
          <a:p>
            <a:r>
              <a:rPr lang="en-US" baseline="0" dirty="0"/>
              <a:t>-</a:t>
            </a:r>
            <a:r>
              <a:rPr lang="en-US" dirty="0"/>
              <a:t>-offer to help partners</a:t>
            </a:r>
            <a:r>
              <a:rPr lang="en-US" baseline="0" dirty="0"/>
              <a:t> develop grant proposals &amp; other fundraising</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25</a:t>
            </a:fld>
            <a:endParaRPr lang="en-US"/>
          </a:p>
        </p:txBody>
      </p:sp>
    </p:spTree>
    <p:extLst>
      <p:ext uri="{BB962C8B-B14F-4D97-AF65-F5344CB8AC3E}">
        <p14:creationId xmlns:p14="http://schemas.microsoft.com/office/powerpoint/2010/main" val="305145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OFB</a:t>
            </a:r>
            <a:r>
              <a:rPr lang="en-US" baseline="0" dirty="0"/>
              <a:t> does quarterly training one-to-one sessions for our 1,200 partner agencies as grants “office hours”. We each work with each organization to help them address their specific needs</a:t>
            </a:r>
          </a:p>
          <a:p>
            <a:pPr marL="171450" indent="-171450">
              <a:buFont typeface="Arial" panose="020B0604020202020204" pitchFamily="34" charset="0"/>
              <a:buChar char="•"/>
            </a:pPr>
            <a:r>
              <a:rPr lang="en-US" baseline="0" dirty="0"/>
              <a:t>Hand-</a:t>
            </a:r>
            <a:r>
              <a:rPr lang="en-US" baseline="0" dirty="0" err="1"/>
              <a:t>ons</a:t>
            </a:r>
            <a:r>
              <a:rPr lang="en-US" baseline="0" dirty="0"/>
              <a:t> training like of foundation directory or other prospecting software is often very useful</a:t>
            </a:r>
          </a:p>
          <a:p>
            <a:pPr marL="171450" indent="-171450">
              <a:buFont typeface="Arial" panose="020B0604020202020204" pitchFamily="34" charset="0"/>
              <a:buChar char="•"/>
            </a:pPr>
            <a:r>
              <a:rPr lang="en-US" baseline="0" dirty="0"/>
              <a:t>Do not just start training them in the basics of grants</a:t>
            </a:r>
          </a:p>
          <a:p>
            <a:pPr marL="628650" lvl="1" indent="-171450">
              <a:buFont typeface="Arial" panose="020B0604020202020204" pitchFamily="34" charset="0"/>
              <a:buChar char="•"/>
            </a:pPr>
            <a:r>
              <a:rPr lang="en-US" baseline="0" dirty="0"/>
              <a:t>I’ve been given a grant proposal &amp; just started editing without asking them the purpose of the proposal. It turned our to be more specific than I had believed &amp; my edits didn’t make sense</a:t>
            </a:r>
          </a:p>
          <a:p>
            <a:pPr marL="171450" lvl="0" indent="-171450">
              <a:buFont typeface="Arial" panose="020B0604020202020204" pitchFamily="34" charset="0"/>
              <a:buChar char="•"/>
            </a:pPr>
            <a:r>
              <a:rPr lang="en-US" baseline="0" dirty="0"/>
              <a:t>Have a resources materials ready such as with basic info they can look at later</a:t>
            </a:r>
          </a:p>
          <a:p>
            <a:pPr marL="628650" lvl="1" indent="-171450">
              <a:buFont typeface="Arial" panose="020B0604020202020204" pitchFamily="34" charset="0"/>
              <a:buChar char="•"/>
            </a:pPr>
            <a:r>
              <a:rPr lang="en-US" baseline="0" dirty="0"/>
              <a:t>Can do demonstrations like Foundation Directory searches (research and grant reviews are our most common requests)</a:t>
            </a:r>
          </a:p>
          <a:p>
            <a:pPr marL="171450" lvl="0" indent="-171450">
              <a:buFont typeface="Arial" panose="020B0604020202020204" pitchFamily="34" charset="0"/>
              <a:buChar char="•"/>
            </a:pPr>
            <a:r>
              <a:rPr lang="en-US" baseline="0" dirty="0"/>
              <a:t>Focus on building a relationship with the individuals that you are training. This relationship can often lead to expanded partnerships within your organization. </a:t>
            </a:r>
          </a:p>
        </p:txBody>
      </p:sp>
      <p:sp>
        <p:nvSpPr>
          <p:cNvPr id="4" name="Slide Number Placeholder 3"/>
          <p:cNvSpPr>
            <a:spLocks noGrp="1"/>
          </p:cNvSpPr>
          <p:nvPr>
            <p:ph type="sldNum" sz="quarter" idx="10"/>
          </p:nvPr>
        </p:nvSpPr>
        <p:spPr/>
        <p:txBody>
          <a:bodyPr/>
          <a:lstStyle/>
          <a:p>
            <a:fld id="{8CD124EE-7FC6-45F6-B755-4FBAB17B9791}" type="slidenum">
              <a:rPr lang="en-US" smtClean="0"/>
              <a:t>26</a:t>
            </a:fld>
            <a:endParaRPr lang="en-US"/>
          </a:p>
        </p:txBody>
      </p:sp>
    </p:spTree>
    <p:extLst>
      <p:ext uri="{BB962C8B-B14F-4D97-AF65-F5344CB8AC3E}">
        <p14:creationId xmlns:p14="http://schemas.microsoft.com/office/powerpoint/2010/main" val="2092274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a:t>
            </a:r>
            <a:r>
              <a:rPr lang="en-US" baseline="0" dirty="0"/>
              <a:t> collaborative viewpoint &amp; not competitive </a:t>
            </a:r>
            <a:endParaRPr lang="en-US" dirty="0"/>
          </a:p>
          <a:p>
            <a:r>
              <a:rPr lang="en-US" dirty="0"/>
              <a:t>-ensure roles are clearly defined at the start</a:t>
            </a:r>
          </a:p>
          <a:p>
            <a:r>
              <a:rPr lang="en-US" dirty="0"/>
              <a:t>-assign specific sections</a:t>
            </a:r>
          </a:p>
          <a:p>
            <a:r>
              <a:rPr lang="en-US" dirty="0"/>
              <a:t>-do not make lateral</a:t>
            </a:r>
            <a:r>
              <a:rPr lang="en-US" baseline="0" dirty="0"/>
              <a:t> edits, be respectful of different styles of writing</a:t>
            </a:r>
          </a:p>
          <a:p>
            <a:endParaRPr lang="en-US" baseline="0" dirty="0"/>
          </a:p>
        </p:txBody>
      </p:sp>
      <p:sp>
        <p:nvSpPr>
          <p:cNvPr id="4" name="Slide Number Placeholder 3"/>
          <p:cNvSpPr>
            <a:spLocks noGrp="1"/>
          </p:cNvSpPr>
          <p:nvPr>
            <p:ph type="sldNum" sz="quarter" idx="10"/>
          </p:nvPr>
        </p:nvSpPr>
        <p:spPr/>
        <p:txBody>
          <a:bodyPr/>
          <a:lstStyle/>
          <a:p>
            <a:fld id="{8CD124EE-7FC6-45F6-B755-4FBAB17B9791}" type="slidenum">
              <a:rPr lang="en-US" smtClean="0"/>
              <a:t>27</a:t>
            </a:fld>
            <a:endParaRPr lang="en-US"/>
          </a:p>
        </p:txBody>
      </p:sp>
    </p:spTree>
    <p:extLst>
      <p:ext uri="{BB962C8B-B14F-4D97-AF65-F5344CB8AC3E}">
        <p14:creationId xmlns:p14="http://schemas.microsoft.com/office/powerpoint/2010/main" val="1568955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the support</a:t>
            </a:r>
            <a:r>
              <a:rPr lang="en-US" baseline="0" dirty="0"/>
              <a:t> of the lead organization, smaller capacity organizations may not have as sophisticated systems and programs may fail to reach outcomes/objectives more often</a:t>
            </a:r>
          </a:p>
          <a:p>
            <a:r>
              <a:rPr lang="en-US" baseline="0" dirty="0"/>
              <a:t>-if a conflict arises, ensure that one staff member (the one with the strongest relationship) is the main contact with the org. Many organizations will have more than one person interacting with the other organization such as fundraising staff</a:t>
            </a:r>
          </a:p>
          <a:p>
            <a:pPr marL="171450" indent="-171450">
              <a:buFontTx/>
              <a:buChar char="-"/>
            </a:pPr>
            <a:r>
              <a:rPr lang="en-US" baseline="0" dirty="0"/>
              <a:t>Program design issues are best if worked out between program staff at the two organizations. It can help to have additional people in the meeting especially fundraising staff if a program design change will effect a current grant</a:t>
            </a:r>
          </a:p>
          <a:p>
            <a:pPr marL="171450" indent="-171450">
              <a:buFontTx/>
              <a:buChar char="-"/>
            </a:pPr>
            <a:r>
              <a:rPr lang="en-US" baseline="0" dirty="0"/>
              <a:t>You might encounter a funder that is not up to date on equity issues. We did have a funder which accidently offended one of our culturally responsive partners</a:t>
            </a:r>
          </a:p>
          <a:p>
            <a:pPr marL="628650" lvl="1" indent="-171450">
              <a:buFontTx/>
              <a:buChar char="-"/>
            </a:pPr>
            <a:r>
              <a:rPr lang="en-US" baseline="0" dirty="0"/>
              <a:t>Educate the funder carefully be explaining the specific issue</a:t>
            </a:r>
          </a:p>
          <a:p>
            <a:pPr marL="628650" lvl="1" indent="-171450">
              <a:buFontTx/>
              <a:buChar char="-"/>
            </a:pPr>
            <a:r>
              <a:rPr lang="en-US" baseline="0" dirty="0"/>
              <a:t>Protect the partnership over the funding opportunity/funder relationship</a:t>
            </a:r>
          </a:p>
          <a:p>
            <a:pPr marL="628650" lvl="1" indent="-171450">
              <a:buFontTx/>
              <a:buChar char="-"/>
            </a:pPr>
            <a:r>
              <a:rPr lang="en-US" baseline="0" dirty="0"/>
              <a:t>In the case, we still received the grant and the funder was very apologetic!</a:t>
            </a:r>
          </a:p>
        </p:txBody>
      </p:sp>
      <p:sp>
        <p:nvSpPr>
          <p:cNvPr id="4" name="Slide Number Placeholder 3"/>
          <p:cNvSpPr>
            <a:spLocks noGrp="1"/>
          </p:cNvSpPr>
          <p:nvPr>
            <p:ph type="sldNum" sz="quarter" idx="10"/>
          </p:nvPr>
        </p:nvSpPr>
        <p:spPr/>
        <p:txBody>
          <a:bodyPr/>
          <a:lstStyle/>
          <a:p>
            <a:fld id="{8CD124EE-7FC6-45F6-B755-4FBAB17B9791}" type="slidenum">
              <a:rPr lang="en-US" smtClean="0"/>
              <a:t>28</a:t>
            </a:fld>
            <a:endParaRPr lang="en-US"/>
          </a:p>
        </p:txBody>
      </p:sp>
    </p:spTree>
    <p:extLst>
      <p:ext uri="{BB962C8B-B14F-4D97-AF65-F5344CB8AC3E}">
        <p14:creationId xmlns:p14="http://schemas.microsoft.com/office/powerpoint/2010/main" val="2514466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29</a:t>
            </a:fld>
            <a:endParaRPr lang="en-US"/>
          </a:p>
        </p:txBody>
      </p:sp>
    </p:spTree>
    <p:extLst>
      <p:ext uri="{BB962C8B-B14F-4D97-AF65-F5344CB8AC3E}">
        <p14:creationId xmlns:p14="http://schemas.microsoft.com/office/powerpoint/2010/main" val="371594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Establishing partnership (get some info from Christine)</a:t>
            </a:r>
          </a:p>
          <a:p>
            <a:r>
              <a:rPr lang="en-US" baseline="0" dirty="0"/>
              <a:t>Writing the application &amp; project design (mostly in this one)	</a:t>
            </a:r>
          </a:p>
          <a:p>
            <a:r>
              <a:rPr lang="en-US" baseline="0" dirty="0"/>
              <a:t>-defining roles and expectations (some one should be project manager)</a:t>
            </a:r>
          </a:p>
          <a:p>
            <a:r>
              <a:rPr lang="en-US" baseline="0" dirty="0"/>
              <a:t>-create a timeline for tasks</a:t>
            </a:r>
          </a:p>
          <a:p>
            <a:r>
              <a:rPr lang="en-US" baseline="0" dirty="0"/>
              <a:t>-project design with partners</a:t>
            </a:r>
          </a:p>
          <a:p>
            <a:r>
              <a:rPr lang="en-US" baseline="0" dirty="0"/>
              <a:t>-working with other grant writer – clearly define roles &amp; sections to be completed</a:t>
            </a:r>
          </a:p>
          <a:p>
            <a:endParaRPr lang="en-US" baseline="0" dirty="0"/>
          </a:p>
          <a:p>
            <a:r>
              <a:rPr lang="en-US" baseline="0" dirty="0"/>
              <a:t>Maintaining the partnership + providing support (in this one)</a:t>
            </a:r>
          </a:p>
          <a:p>
            <a:r>
              <a:rPr lang="en-US" baseline="0" dirty="0"/>
              <a:t>-providing grant advice and to partners (both </a:t>
            </a:r>
            <a:r>
              <a:rPr lang="en-US" baseline="0" dirty="0" err="1"/>
              <a:t>Mudbone</a:t>
            </a:r>
            <a:r>
              <a:rPr lang="en-US" baseline="0" dirty="0"/>
              <a:t> and Pas)</a:t>
            </a:r>
          </a:p>
          <a:p>
            <a:endParaRPr lang="en-US" baseline="0" dirty="0"/>
          </a:p>
          <a:p>
            <a:r>
              <a:rPr lang="en-US" baseline="0" dirty="0"/>
              <a:t>-mention challenge with funder &amp; upsetting partner</a:t>
            </a:r>
          </a:p>
          <a:p>
            <a:endParaRPr lang="en-US" baseline="0" dirty="0"/>
          </a:p>
          <a:p>
            <a:r>
              <a:rPr lang="en-US" baseline="0" dirty="0"/>
              <a:t>-</a:t>
            </a:r>
          </a:p>
          <a:p>
            <a:r>
              <a:rPr lang="en-US" baseline="0" dirty="0"/>
              <a:t>Small org can help, bias – not be taken advantage of them </a:t>
            </a:r>
          </a:p>
          <a:p>
            <a:r>
              <a:rPr lang="en-US" baseline="0" dirty="0"/>
              <a:t>State learning goals</a:t>
            </a:r>
          </a:p>
        </p:txBody>
      </p:sp>
      <p:sp>
        <p:nvSpPr>
          <p:cNvPr id="4" name="Slide Number Placeholder 3"/>
          <p:cNvSpPr>
            <a:spLocks noGrp="1"/>
          </p:cNvSpPr>
          <p:nvPr>
            <p:ph type="sldNum" sz="quarter" idx="10"/>
          </p:nvPr>
        </p:nvSpPr>
        <p:spPr/>
        <p:txBody>
          <a:bodyPr/>
          <a:lstStyle/>
          <a:p>
            <a:fld id="{8CD124EE-7FC6-45F6-B755-4FBAB17B9791}" type="slidenum">
              <a:rPr lang="en-US" smtClean="0"/>
              <a:t>30</a:t>
            </a:fld>
            <a:endParaRPr lang="en-US"/>
          </a:p>
        </p:txBody>
      </p:sp>
    </p:spTree>
    <p:extLst>
      <p:ext uri="{BB962C8B-B14F-4D97-AF65-F5344CB8AC3E}">
        <p14:creationId xmlns:p14="http://schemas.microsoft.com/office/powerpoint/2010/main" val="239402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focusing on collaborations between two organizations where your organization is functioning as the lead partner</a:t>
            </a:r>
            <a:r>
              <a:rPr lang="en-US" baseline="0" dirty="0"/>
              <a:t> or grant applicant, with a special focus on building the capacity of smaller organizations. However, the information can easily be applied to consultants working with small organizations as well as collaborative grant projects within your own organization with other grant writers or program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-Will discuss how to establish a healthy partnerships</a:t>
            </a:r>
          </a:p>
          <a:p>
            <a:r>
              <a:rPr lang="en-US" baseline="0" dirty="0"/>
              <a:t>-Prepare the application and managing the grant administration with the partner</a:t>
            </a:r>
          </a:p>
          <a:p>
            <a:pPr marL="0" indent="0">
              <a:buFontTx/>
              <a:buNone/>
            </a:pPr>
            <a:r>
              <a:rPr lang="en-US" baseline="0" dirty="0"/>
              <a:t>-mentoring and training and other best practices</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8CD124EE-7FC6-45F6-B755-4FBAB17B9791}" type="slidenum">
              <a:rPr lang="en-US" smtClean="0"/>
              <a:t>4</a:t>
            </a:fld>
            <a:endParaRPr lang="en-US"/>
          </a:p>
        </p:txBody>
      </p:sp>
    </p:spTree>
    <p:extLst>
      <p:ext uri="{BB962C8B-B14F-4D97-AF65-F5344CB8AC3E}">
        <p14:creationId xmlns:p14="http://schemas.microsoft.com/office/powerpoint/2010/main" val="238626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Importance of project management and communication tactics will be described. Also, evaluation on whether the partnership is a good fit for the organization and/or grant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Helping other organizations (frequently smaller with less capacity) develop their organization(s) in order to be grant ready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Working with partners on reporting as the lead applicant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Describe appropriate procedures for working with and including the other organization(s) in application and program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Working with partners to identify and evaluate which organization should be the lead in new opportunities once the original grant application and partnership has been established.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Maintaining the complex relationship between being the lead organization who works directly with the funder and collaborative partner(s) will be</a:t>
            </a:r>
            <a:r>
              <a:rPr lang="en-US" baseline="0" dirty="0"/>
              <a:t> addressed</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5</a:t>
            </a:fld>
            <a:endParaRPr lang="en-US"/>
          </a:p>
        </p:txBody>
      </p:sp>
    </p:spTree>
    <p:extLst>
      <p:ext uri="{BB962C8B-B14F-4D97-AF65-F5344CB8AC3E}">
        <p14:creationId xmlns:p14="http://schemas.microsoft.com/office/powerpoint/2010/main" val="8788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6</a:t>
            </a:fld>
            <a:endParaRPr lang="en-US"/>
          </a:p>
        </p:txBody>
      </p:sp>
    </p:spTree>
    <p:extLst>
      <p:ext uri="{BB962C8B-B14F-4D97-AF65-F5344CB8AC3E}">
        <p14:creationId xmlns:p14="http://schemas.microsoft.com/office/powerpoint/2010/main" val="221662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Focus on long term partnerships – not just for the specific project or grant application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Project that all</a:t>
            </a:r>
            <a:r>
              <a:rPr lang="en-US" sz="1200" kern="1200" baseline="0" dirty="0">
                <a:solidFill>
                  <a:schemeClr val="tx1"/>
                </a:solidFill>
                <a:effectLst/>
                <a:latin typeface="+mn-lt"/>
                <a:ea typeface="+mn-ea"/>
                <a:cs typeface="+mn-cs"/>
              </a:rPr>
              <a:t> partners are benefitting from, although most likely in varying ways and degrees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Actively and jointly own and implement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Quantifiable exchange of substantial value – not just a casual agreement to make referrals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shared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7</a:t>
            </a:fld>
            <a:endParaRPr lang="en-US"/>
          </a:p>
        </p:txBody>
      </p:sp>
    </p:spTree>
    <p:extLst>
      <p:ext uri="{BB962C8B-B14F-4D97-AF65-F5344CB8AC3E}">
        <p14:creationId xmlns:p14="http://schemas.microsoft.com/office/powerpoint/2010/main" val="140567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8</a:t>
            </a:fld>
            <a:endParaRPr lang="en-US"/>
          </a:p>
        </p:txBody>
      </p:sp>
    </p:spTree>
    <p:extLst>
      <p:ext uri="{BB962C8B-B14F-4D97-AF65-F5344CB8AC3E}">
        <p14:creationId xmlns:p14="http://schemas.microsoft.com/office/powerpoint/2010/main" val="159482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9</a:t>
            </a:fld>
            <a:endParaRPr lang="en-US"/>
          </a:p>
        </p:txBody>
      </p:sp>
    </p:spTree>
    <p:extLst>
      <p:ext uri="{BB962C8B-B14F-4D97-AF65-F5344CB8AC3E}">
        <p14:creationId xmlns:p14="http://schemas.microsoft.com/office/powerpoint/2010/main" val="227944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CD124EE-7FC6-45F6-B755-4FBAB17B9791}" type="slidenum">
              <a:rPr lang="en-US" smtClean="0"/>
              <a:t>10</a:t>
            </a:fld>
            <a:endParaRPr lang="en-US"/>
          </a:p>
        </p:txBody>
      </p:sp>
    </p:spTree>
    <p:extLst>
      <p:ext uri="{BB962C8B-B14F-4D97-AF65-F5344CB8AC3E}">
        <p14:creationId xmlns:p14="http://schemas.microsoft.com/office/powerpoint/2010/main" val="124315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9BF3EA-1A78-4F07-BDC0-C8A1BD461199}"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400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9BF3EA-1A78-4F07-BDC0-C8A1BD461199}"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2733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9BF3EA-1A78-4F07-BDC0-C8A1BD461199}"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7753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9BF3EA-1A78-4F07-BDC0-C8A1BD461199}"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047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01986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9BF3EA-1A78-4F07-BDC0-C8A1BD461199}"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9017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9BF3EA-1A78-4F07-BDC0-C8A1BD461199}" type="datetimeFigureOut">
              <a:rPr lang="en-US" smtClean="0"/>
              <a:t>12/24/2018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55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9BF3EA-1A78-4F07-BDC0-C8A1BD461199}" type="datetimeFigureOut">
              <a:rPr lang="en-US" smtClean="0"/>
              <a:t>12/24/2018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276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pPr/>
              <a:t>12/24/2018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5082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067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2434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BF3EA-1A78-4F07-BDC0-C8A1BD461199}" type="datetimeFigureOut">
              <a:rPr lang="en-US" smtClean="0"/>
              <a:pPr/>
              <a:t>12/24/2018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93786245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file:///C:\Users\hellis\Desktop\GPA%20Presentation\Materials\Simple%20Project%20Management%20Sample%20Document.doc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Slide%20files/Research%20&amp;%20Related%20Budget%20(Total%20Fed%20+%20Non-Fed)%20%5bV1.1%5d%20(1).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hellis@oregonfoodbank.org" TargetMode="External"/><Relationship Id="rId5" Type="http://schemas.openxmlformats.org/officeDocument/2006/relationships/hyperlink" Target="mailto:mbonjean@oregonfoodbank.or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178341"/>
            <a:ext cx="12192000" cy="1560716"/>
          </a:xfrm>
        </p:spPr>
        <p:txBody>
          <a:bodyPr/>
          <a:lstStyle/>
          <a:p>
            <a:pPr algn="ctr"/>
            <a:r>
              <a:rPr lang="en-US" b="1" i="1" dirty="0">
                <a:solidFill>
                  <a:srgbClr val="45ACEB"/>
                </a:solidFill>
                <a:effectLst>
                  <a:innerShdw blurRad="63500" dist="50800" dir="13500000">
                    <a:prstClr val="black">
                      <a:alpha val="50000"/>
                    </a:prstClr>
                  </a:innerShdw>
                </a:effectLst>
              </a:rPr>
              <a:t>Collaborative Grant Writing as the Lead Organization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65" y="5565479"/>
            <a:ext cx="3889376" cy="972344"/>
          </a:xfrm>
        </p:spPr>
      </p:pic>
      <p:pic>
        <p:nvPicPr>
          <p:cNvPr id="5" name="Picture 4" descr="C:\Users\HHale\Desktop\OFB logo_green and black.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1523" y="4410085"/>
            <a:ext cx="1155749" cy="2127738"/>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640" y="2729984"/>
            <a:ext cx="2822720" cy="1994787"/>
          </a:xfrm>
          <a:prstGeom prst="rect">
            <a:avLst/>
          </a:prstGeom>
          <a:ln>
            <a:solidFill>
              <a:schemeClr val="tx1"/>
            </a:solidFill>
          </a:ln>
          <a:effectLst>
            <a:innerShdw blurRad="114300">
              <a:prstClr val="black"/>
            </a:innerShdw>
          </a:effectLst>
        </p:spPr>
      </p:pic>
      <p:sp>
        <p:nvSpPr>
          <p:cNvPr id="7" name="TextBox 6"/>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8" name="TextBox 7"/>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Tree>
    <p:extLst>
      <p:ext uri="{BB962C8B-B14F-4D97-AF65-F5344CB8AC3E}">
        <p14:creationId xmlns:p14="http://schemas.microsoft.com/office/powerpoint/2010/main" val="283698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5" name="TextBox 4"/>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72200" y="3733800"/>
            <a:ext cx="4914900" cy="2887662"/>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 y="3733800"/>
            <a:ext cx="4622800" cy="28448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 y="304800"/>
            <a:ext cx="4622800" cy="3251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393700"/>
            <a:ext cx="4914900" cy="3228848"/>
          </a:xfrm>
          <a:prstGeom prst="rect">
            <a:avLst/>
          </a:prstGeom>
        </p:spPr>
      </p:pic>
    </p:spTree>
    <p:extLst>
      <p:ext uri="{BB962C8B-B14F-4D97-AF65-F5344CB8AC3E}">
        <p14:creationId xmlns:p14="http://schemas.microsoft.com/office/powerpoint/2010/main" val="263727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Assets</a:t>
            </a:r>
          </a:p>
        </p:txBody>
      </p:sp>
      <p:sp>
        <p:nvSpPr>
          <p:cNvPr id="3" name="Content Placeholder 2"/>
          <p:cNvSpPr>
            <a:spLocks noGrp="1"/>
          </p:cNvSpPr>
          <p:nvPr>
            <p:ph idx="1"/>
          </p:nvPr>
        </p:nvSpPr>
        <p:spPr/>
        <p:txBody>
          <a:bodyPr/>
          <a:lstStyle/>
          <a:p>
            <a:r>
              <a:rPr lang="en-US" dirty="0"/>
              <a:t>Oregon Food Bank – Lead Agency</a:t>
            </a:r>
          </a:p>
          <a:p>
            <a:pPr lvl="1"/>
            <a:r>
              <a:rPr lang="en-US" dirty="0"/>
              <a:t>Expertise in food production </a:t>
            </a:r>
          </a:p>
          <a:p>
            <a:pPr lvl="1"/>
            <a:r>
              <a:rPr lang="en-US" dirty="0"/>
              <a:t>Strong financial management systems</a:t>
            </a:r>
          </a:p>
          <a:p>
            <a:pPr lvl="1"/>
            <a:r>
              <a:rPr lang="en-US" dirty="0"/>
              <a:t>Fundraising capacity</a:t>
            </a:r>
          </a:p>
          <a:p>
            <a:pPr lvl="1"/>
            <a:endParaRPr lang="en-US" dirty="0"/>
          </a:p>
          <a:p>
            <a:r>
              <a:rPr lang="en-US" dirty="0" err="1"/>
              <a:t>Mudbone</a:t>
            </a:r>
            <a:r>
              <a:rPr lang="en-US" dirty="0"/>
              <a:t> Grown – Partner Agency </a:t>
            </a:r>
          </a:p>
          <a:p>
            <a:pPr lvl="1"/>
            <a:r>
              <a:rPr lang="en-US" dirty="0"/>
              <a:t>Expertise in community based programs</a:t>
            </a:r>
          </a:p>
          <a:p>
            <a:pPr lvl="1"/>
            <a:r>
              <a:rPr lang="en-US" dirty="0"/>
              <a:t>Established community partnerships</a:t>
            </a:r>
          </a:p>
          <a:p>
            <a:pPr lvl="1"/>
            <a:r>
              <a:rPr lang="en-US" dirty="0"/>
              <a:t>Meeting an established need in the community </a:t>
            </a:r>
          </a:p>
          <a:p>
            <a:endParaRPr lang="en-US" dirty="0"/>
          </a:p>
        </p:txBody>
      </p:sp>
    </p:spTree>
    <p:extLst>
      <p:ext uri="{BB962C8B-B14F-4D97-AF65-F5344CB8AC3E}">
        <p14:creationId xmlns:p14="http://schemas.microsoft.com/office/powerpoint/2010/main" val="89500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Drivers</a:t>
            </a:r>
          </a:p>
        </p:txBody>
      </p:sp>
      <p:sp>
        <p:nvSpPr>
          <p:cNvPr id="4" name="TextBox 3"/>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5" name="TextBox 4"/>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3" name="Content Placeholder 2"/>
          <p:cNvSpPr>
            <a:spLocks noGrp="1"/>
          </p:cNvSpPr>
          <p:nvPr>
            <p:ph idx="1"/>
          </p:nvPr>
        </p:nvSpPr>
        <p:spPr/>
        <p:txBody>
          <a:bodyPr/>
          <a:lstStyle/>
          <a:p>
            <a:r>
              <a:rPr lang="en-US" dirty="0"/>
              <a:t>Contractual – Federal Grant, MOU</a:t>
            </a:r>
          </a:p>
          <a:p>
            <a:r>
              <a:rPr lang="en-US" dirty="0"/>
              <a:t>Strengthens larger community – Commitment to bringing resources to underserved, vulnerable communities</a:t>
            </a:r>
          </a:p>
          <a:p>
            <a:r>
              <a:rPr lang="en-US" dirty="0"/>
              <a:t>Mission impact  - Improving food security for the community through the production of food and workforce development</a:t>
            </a:r>
          </a:p>
          <a:p>
            <a:r>
              <a:rPr lang="en-US" dirty="0"/>
              <a:t>Mutual benefit – Financial resources, visibility, capacity </a:t>
            </a:r>
          </a:p>
          <a:p>
            <a:r>
              <a:rPr lang="en-US" dirty="0"/>
              <a:t>Reciprocity – Deep commitment to the partnership with all its successes and challenges.  </a:t>
            </a:r>
          </a:p>
          <a:p>
            <a:endParaRPr lang="en-US" dirty="0"/>
          </a:p>
        </p:txBody>
      </p:sp>
    </p:spTree>
    <p:extLst>
      <p:ext uri="{BB962C8B-B14F-4D97-AF65-F5344CB8AC3E}">
        <p14:creationId xmlns:p14="http://schemas.microsoft.com/office/powerpoint/2010/main" val="175313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challenges when working with Smaller Organizations</a:t>
            </a:r>
          </a:p>
        </p:txBody>
      </p:sp>
      <p:sp>
        <p:nvSpPr>
          <p:cNvPr id="3" name="Content Placeholder 2"/>
          <p:cNvSpPr>
            <a:spLocks noGrp="1"/>
          </p:cNvSpPr>
          <p:nvPr>
            <p:ph idx="1"/>
          </p:nvPr>
        </p:nvSpPr>
        <p:spPr/>
        <p:txBody>
          <a:bodyPr/>
          <a:lstStyle/>
          <a:p>
            <a:r>
              <a:rPr lang="en-US" dirty="0"/>
              <a:t>Less resources</a:t>
            </a:r>
          </a:p>
          <a:p>
            <a:r>
              <a:rPr lang="en-US" dirty="0"/>
              <a:t>Less developed systems for fundraising and </a:t>
            </a:r>
          </a:p>
          <a:p>
            <a:pPr marL="0" indent="0">
              <a:buNone/>
            </a:pPr>
            <a:r>
              <a:rPr lang="en-US" dirty="0"/>
              <a:t>program development</a:t>
            </a:r>
          </a:p>
          <a:p>
            <a:r>
              <a:rPr lang="en-US" dirty="0"/>
              <a:t>Might be in need of a fiscal sponsor</a:t>
            </a:r>
          </a:p>
          <a:p>
            <a:r>
              <a:rPr lang="en-US" dirty="0"/>
              <a:t>May be less responsive with </a:t>
            </a:r>
          </a:p>
          <a:p>
            <a:pPr marL="0" indent="0">
              <a:buNone/>
            </a:pPr>
            <a:r>
              <a:rPr lang="en-US" dirty="0"/>
              <a:t>grant requests</a:t>
            </a:r>
          </a:p>
        </p:txBody>
      </p:sp>
    </p:spTree>
    <p:extLst>
      <p:ext uri="{BB962C8B-B14F-4D97-AF65-F5344CB8AC3E}">
        <p14:creationId xmlns:p14="http://schemas.microsoft.com/office/powerpoint/2010/main" val="310221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 Partnership </a:t>
            </a:r>
          </a:p>
        </p:txBody>
      </p:sp>
      <p:sp>
        <p:nvSpPr>
          <p:cNvPr id="3" name="Content Placeholder 2"/>
          <p:cNvSpPr>
            <a:spLocks noGrp="1"/>
          </p:cNvSpPr>
          <p:nvPr>
            <p:ph idx="1"/>
          </p:nvPr>
        </p:nvSpPr>
        <p:spPr/>
        <p:txBody>
          <a:bodyPr/>
          <a:lstStyle/>
          <a:p>
            <a:r>
              <a:rPr lang="en-US" dirty="0"/>
              <a:t>Finding a new partner</a:t>
            </a:r>
          </a:p>
          <a:p>
            <a:r>
              <a:rPr lang="en-US" dirty="0"/>
              <a:t>Understanding of strengths of partnering organizations</a:t>
            </a:r>
          </a:p>
          <a:p>
            <a:r>
              <a:rPr lang="en-US" dirty="0"/>
              <a:t>Involve senior management</a:t>
            </a:r>
          </a:p>
          <a:p>
            <a:r>
              <a:rPr lang="en-US" dirty="0"/>
              <a:t>Shared goals</a:t>
            </a:r>
          </a:p>
          <a:p>
            <a:r>
              <a:rPr lang="en-US" dirty="0"/>
              <a:t>Regular and Open Communication</a:t>
            </a:r>
          </a:p>
          <a:p>
            <a:r>
              <a:rPr lang="en-US" dirty="0"/>
              <a:t>Formal agreement such as an MOU</a:t>
            </a:r>
          </a:p>
        </p:txBody>
      </p:sp>
    </p:spTree>
    <p:extLst>
      <p:ext uri="{BB962C8B-B14F-4D97-AF65-F5344CB8AC3E}">
        <p14:creationId xmlns:p14="http://schemas.microsoft.com/office/powerpoint/2010/main" val="4029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the Grant Application Overview</a:t>
            </a:r>
          </a:p>
        </p:txBody>
      </p:sp>
      <p:sp>
        <p:nvSpPr>
          <p:cNvPr id="3" name="Content Placeholder 2"/>
          <p:cNvSpPr>
            <a:spLocks noGrp="1"/>
          </p:cNvSpPr>
          <p:nvPr>
            <p:ph idx="1"/>
          </p:nvPr>
        </p:nvSpPr>
        <p:spPr/>
        <p:txBody>
          <a:bodyPr/>
          <a:lstStyle/>
          <a:p>
            <a:r>
              <a:rPr lang="en-US" dirty="0"/>
              <a:t>Kick Off Meeting</a:t>
            </a:r>
          </a:p>
          <a:p>
            <a:r>
              <a:rPr lang="en-US" dirty="0"/>
              <a:t>Defining Roles</a:t>
            </a:r>
          </a:p>
          <a:p>
            <a:r>
              <a:rPr lang="en-US" dirty="0"/>
              <a:t>Create a Timeline</a:t>
            </a:r>
          </a:p>
          <a:p>
            <a:r>
              <a:rPr lang="en-US" dirty="0"/>
              <a:t>Project Design</a:t>
            </a:r>
          </a:p>
          <a:p>
            <a:r>
              <a:rPr lang="en-US" dirty="0"/>
              <a:t>Budget</a:t>
            </a:r>
          </a:p>
          <a:p>
            <a:r>
              <a:rPr lang="en-US" dirty="0"/>
              <a:t>Review</a:t>
            </a:r>
          </a:p>
          <a:p>
            <a:r>
              <a:rPr lang="en-US" dirty="0"/>
              <a:t>Application Submission</a:t>
            </a:r>
          </a:p>
          <a:p>
            <a:endParaRPr lang="en-US" dirty="0"/>
          </a:p>
          <a:p>
            <a:endParaRPr lang="en-US" dirty="0"/>
          </a:p>
          <a:p>
            <a:endParaRPr lang="en-US" dirty="0"/>
          </a:p>
        </p:txBody>
      </p:sp>
    </p:spTree>
    <p:extLst>
      <p:ext uri="{BB962C8B-B14F-4D97-AF65-F5344CB8AC3E}">
        <p14:creationId xmlns:p14="http://schemas.microsoft.com/office/powerpoint/2010/main" val="244745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Kick Off Meeting</a:t>
            </a:r>
          </a:p>
        </p:txBody>
      </p:sp>
      <p:sp>
        <p:nvSpPr>
          <p:cNvPr id="3" name="Content Placeholder 2"/>
          <p:cNvSpPr>
            <a:spLocks noGrp="1"/>
          </p:cNvSpPr>
          <p:nvPr>
            <p:ph idx="1"/>
          </p:nvPr>
        </p:nvSpPr>
        <p:spPr/>
        <p:txBody>
          <a:bodyPr/>
          <a:lstStyle/>
          <a:p>
            <a:r>
              <a:rPr lang="en-US" dirty="0"/>
              <a:t>Evaluate RFP in detail</a:t>
            </a:r>
          </a:p>
          <a:p>
            <a:r>
              <a:rPr lang="en-US" dirty="0"/>
              <a:t>Decide on questions for funder</a:t>
            </a:r>
          </a:p>
          <a:p>
            <a:r>
              <a:rPr lang="en-US" dirty="0"/>
              <a:t>Start on Letters of support early!</a:t>
            </a:r>
          </a:p>
          <a:p>
            <a:r>
              <a:rPr lang="en-US" dirty="0"/>
              <a:t>Define roles</a:t>
            </a:r>
          </a:p>
        </p:txBody>
      </p:sp>
    </p:spTree>
    <p:extLst>
      <p:ext uri="{BB962C8B-B14F-4D97-AF65-F5344CB8AC3E}">
        <p14:creationId xmlns:p14="http://schemas.microsoft.com/office/powerpoint/2010/main" val="6766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Roles</a:t>
            </a:r>
          </a:p>
        </p:txBody>
      </p:sp>
      <p:sp>
        <p:nvSpPr>
          <p:cNvPr id="3" name="Content Placeholder 2"/>
          <p:cNvSpPr>
            <a:spLocks noGrp="1"/>
          </p:cNvSpPr>
          <p:nvPr>
            <p:ph idx="1"/>
          </p:nvPr>
        </p:nvSpPr>
        <p:spPr/>
        <p:txBody>
          <a:bodyPr/>
          <a:lstStyle/>
          <a:p>
            <a:r>
              <a:rPr lang="en-US" dirty="0"/>
              <a:t>Decide on a Project Manager</a:t>
            </a:r>
          </a:p>
          <a:p>
            <a:r>
              <a:rPr lang="en-US" dirty="0"/>
              <a:t>Submitting the Grant</a:t>
            </a:r>
          </a:p>
          <a:p>
            <a:r>
              <a:rPr lang="en-US" dirty="0"/>
              <a:t>Narrative Sections</a:t>
            </a:r>
          </a:p>
          <a:p>
            <a:r>
              <a:rPr lang="en-US" dirty="0"/>
              <a:t>Lead Organization Program Contact</a:t>
            </a:r>
          </a:p>
          <a:p>
            <a:r>
              <a:rPr lang="en-US" dirty="0"/>
              <a:t>Main Contact with Funder</a:t>
            </a:r>
          </a:p>
          <a:p>
            <a:r>
              <a:rPr lang="en-US" dirty="0"/>
              <a:t>Budget</a:t>
            </a:r>
          </a:p>
          <a:p>
            <a:r>
              <a:rPr lang="en-US" dirty="0"/>
              <a:t>Reviewers</a:t>
            </a:r>
          </a:p>
        </p:txBody>
      </p:sp>
    </p:spTree>
    <p:extLst>
      <p:ext uri="{BB962C8B-B14F-4D97-AF65-F5344CB8AC3E}">
        <p14:creationId xmlns:p14="http://schemas.microsoft.com/office/powerpoint/2010/main" val="293091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Timeline</a:t>
            </a:r>
          </a:p>
        </p:txBody>
      </p:sp>
      <p:sp>
        <p:nvSpPr>
          <p:cNvPr id="3" name="Content Placeholder 2"/>
          <p:cNvSpPr>
            <a:spLocks noGrp="1"/>
          </p:cNvSpPr>
          <p:nvPr>
            <p:ph idx="1"/>
          </p:nvPr>
        </p:nvSpPr>
        <p:spPr/>
        <p:txBody>
          <a:bodyPr/>
          <a:lstStyle/>
          <a:p>
            <a:r>
              <a:rPr lang="en-US" dirty="0"/>
              <a:t>Can be a simple </a:t>
            </a:r>
            <a:r>
              <a:rPr lang="en-US" dirty="0">
                <a:hlinkClick r:id="rId4" action="ppaction://hlinkfile"/>
              </a:rPr>
              <a:t>Word Document</a:t>
            </a:r>
            <a:endParaRPr lang="en-US" dirty="0"/>
          </a:p>
          <a:p>
            <a:pPr lvl="1"/>
            <a:r>
              <a:rPr lang="en-US" dirty="0"/>
              <a:t>Other Potential Resources</a:t>
            </a:r>
          </a:p>
          <a:p>
            <a:pPr lvl="2"/>
            <a:r>
              <a:rPr lang="en-US" dirty="0"/>
              <a:t>Project Management: Basecamp, </a:t>
            </a:r>
            <a:r>
              <a:rPr lang="en-US" dirty="0" err="1"/>
              <a:t>Freedcamp</a:t>
            </a:r>
            <a:r>
              <a:rPr lang="en-US" dirty="0"/>
              <a:t>, Tom’s Planner</a:t>
            </a:r>
          </a:p>
          <a:p>
            <a:pPr lvl="2"/>
            <a:r>
              <a:rPr lang="en-US" dirty="0"/>
              <a:t>Google Docs</a:t>
            </a:r>
          </a:p>
          <a:p>
            <a:pPr lvl="2"/>
            <a:r>
              <a:rPr lang="en-US" dirty="0"/>
              <a:t>Excel</a:t>
            </a:r>
          </a:p>
          <a:p>
            <a:r>
              <a:rPr lang="en-US" dirty="0"/>
              <a:t>Ensure timeline is shared</a:t>
            </a:r>
          </a:p>
          <a:p>
            <a:r>
              <a:rPr lang="en-US" dirty="0"/>
              <a:t>Accountability </a:t>
            </a:r>
          </a:p>
        </p:txBody>
      </p:sp>
    </p:spTree>
    <p:extLst>
      <p:ext uri="{BB962C8B-B14F-4D97-AF65-F5344CB8AC3E}">
        <p14:creationId xmlns:p14="http://schemas.microsoft.com/office/powerpoint/2010/main" val="3924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lstStyle/>
          <a:p>
            <a:r>
              <a:rPr lang="en-US" dirty="0"/>
              <a:t>Can anyone identify a project management resource not on the list?</a:t>
            </a:r>
          </a:p>
          <a:p>
            <a:endParaRPr lang="en-US" dirty="0"/>
          </a:p>
        </p:txBody>
      </p:sp>
      <p:sp>
        <p:nvSpPr>
          <p:cNvPr id="4" name="TextBox 3"/>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5" name="TextBox 4"/>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Tree>
    <p:extLst>
      <p:ext uri="{BB962C8B-B14F-4D97-AF65-F5344CB8AC3E}">
        <p14:creationId xmlns:p14="http://schemas.microsoft.com/office/powerpoint/2010/main" val="20665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&amp; Experience</a:t>
            </a:r>
          </a:p>
        </p:txBody>
      </p:sp>
      <p:sp>
        <p:nvSpPr>
          <p:cNvPr id="3" name="Content Placeholder 2"/>
          <p:cNvSpPr>
            <a:spLocks noGrp="1"/>
          </p:cNvSpPr>
          <p:nvPr>
            <p:ph idx="1"/>
          </p:nvPr>
        </p:nvSpPr>
        <p:spPr/>
        <p:txBody>
          <a:bodyPr>
            <a:normAutofit/>
          </a:bodyPr>
          <a:lstStyle/>
          <a:p>
            <a:r>
              <a:rPr lang="en-US" dirty="0"/>
              <a:t>Maggie Bonjean</a:t>
            </a:r>
          </a:p>
          <a:p>
            <a:pPr lvl="1"/>
            <a:r>
              <a:rPr lang="en-US" sz="2000" dirty="0"/>
              <a:t>14 years working in small, nonprofit organizations</a:t>
            </a:r>
          </a:p>
          <a:p>
            <a:pPr lvl="1"/>
            <a:r>
              <a:rPr lang="en-US" sz="2000" dirty="0"/>
              <a:t>6 years in food banks</a:t>
            </a:r>
          </a:p>
          <a:p>
            <a:pPr lvl="1"/>
            <a:r>
              <a:rPr lang="en-US" sz="2000" dirty="0"/>
              <a:t>M.A. Urban Planning and Policy, University of Illinois at Chicago</a:t>
            </a:r>
          </a:p>
          <a:p>
            <a:pPr lvl="2"/>
            <a:r>
              <a:rPr lang="en-US" sz="1800" dirty="0"/>
              <a:t>Specialization in Community Development </a:t>
            </a:r>
          </a:p>
          <a:p>
            <a:pPr marL="914400" lvl="2" indent="0">
              <a:buNone/>
            </a:pPr>
            <a:endParaRPr lang="en-US" dirty="0"/>
          </a:p>
          <a:p>
            <a:r>
              <a:rPr lang="en-US" dirty="0"/>
              <a:t>Heather Ellis</a:t>
            </a:r>
          </a:p>
          <a:p>
            <a:pPr lvl="1"/>
            <a:r>
              <a:rPr lang="en-US" sz="2000" dirty="0"/>
              <a:t>15 years writing of grants for variety of </a:t>
            </a:r>
          </a:p>
          <a:p>
            <a:pPr marL="457200" lvl="1" indent="0">
              <a:buNone/>
            </a:pPr>
            <a:r>
              <a:rPr lang="en-US" sz="2000" dirty="0"/>
              <a:t>nonprofit organizations </a:t>
            </a:r>
          </a:p>
          <a:p>
            <a:pPr lvl="1"/>
            <a:r>
              <a:rPr lang="en-US" sz="2000" dirty="0"/>
              <a:t>5 years at Oregon Food Bank</a:t>
            </a:r>
          </a:p>
          <a:p>
            <a:pPr lvl="1"/>
            <a:r>
              <a:rPr lang="en-US" sz="2000" dirty="0"/>
              <a:t>Masters of Business Administration</a:t>
            </a:r>
          </a:p>
          <a:p>
            <a:pPr lvl="1"/>
            <a:r>
              <a:rPr lang="en-US" sz="2000" dirty="0"/>
              <a:t>President of local GPA Chapter</a:t>
            </a:r>
          </a:p>
        </p:txBody>
      </p:sp>
    </p:spTree>
    <p:extLst>
      <p:ext uri="{BB962C8B-B14F-4D97-AF65-F5344CB8AC3E}">
        <p14:creationId xmlns:p14="http://schemas.microsoft.com/office/powerpoint/2010/main" val="192044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Design</a:t>
            </a:r>
          </a:p>
        </p:txBody>
      </p:sp>
      <p:sp>
        <p:nvSpPr>
          <p:cNvPr id="3" name="Content Placeholder 2"/>
          <p:cNvSpPr>
            <a:spLocks noGrp="1"/>
          </p:cNvSpPr>
          <p:nvPr>
            <p:ph idx="1"/>
          </p:nvPr>
        </p:nvSpPr>
        <p:spPr/>
        <p:txBody>
          <a:bodyPr/>
          <a:lstStyle/>
          <a:p>
            <a:r>
              <a:rPr lang="en-US" dirty="0"/>
              <a:t>Likely will need a project design/narrative meeting</a:t>
            </a:r>
          </a:p>
          <a:p>
            <a:r>
              <a:rPr lang="en-US" dirty="0"/>
              <a:t>Innovation vs. Chasing Money</a:t>
            </a:r>
          </a:p>
          <a:p>
            <a:r>
              <a:rPr lang="en-US" dirty="0"/>
              <a:t>Keep program staff on track</a:t>
            </a:r>
          </a:p>
          <a:p>
            <a:r>
              <a:rPr lang="en-US" dirty="0"/>
              <a:t>Collaborative Needs Statement</a:t>
            </a:r>
          </a:p>
          <a:p>
            <a:r>
              <a:rPr lang="en-US" dirty="0"/>
              <a:t>Objectives/Outputs</a:t>
            </a:r>
          </a:p>
          <a:p>
            <a:r>
              <a:rPr lang="en-US" dirty="0"/>
              <a:t>Outcomes</a:t>
            </a:r>
          </a:p>
          <a:p>
            <a:r>
              <a:rPr lang="en-US" dirty="0"/>
              <a:t>Evaluation Plan</a:t>
            </a:r>
          </a:p>
          <a:p>
            <a:endParaRPr lang="en-US" dirty="0"/>
          </a:p>
        </p:txBody>
      </p:sp>
    </p:spTree>
    <p:extLst>
      <p:ext uri="{BB962C8B-B14F-4D97-AF65-F5344CB8AC3E}">
        <p14:creationId xmlns:p14="http://schemas.microsoft.com/office/powerpoint/2010/main" val="36425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Project Budget</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519882"/>
            <a:ext cx="5583326" cy="4979773"/>
          </a:xfrm>
        </p:spPr>
      </p:pic>
    </p:spTree>
    <p:extLst>
      <p:ext uri="{BB962C8B-B14F-4D97-AF65-F5344CB8AC3E}">
        <p14:creationId xmlns:p14="http://schemas.microsoft.com/office/powerpoint/2010/main" val="172349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Total Project Budget</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2274" y="1690688"/>
            <a:ext cx="10547503" cy="4487690"/>
          </a:xfrm>
        </p:spPr>
      </p:pic>
    </p:spTree>
    <p:extLst>
      <p:ext uri="{BB962C8B-B14F-4D97-AF65-F5344CB8AC3E}">
        <p14:creationId xmlns:p14="http://schemas.microsoft.com/office/powerpoint/2010/main" val="252723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sp>
        <p:nvSpPr>
          <p:cNvPr id="3" name="Content Placeholder 2"/>
          <p:cNvSpPr>
            <a:spLocks noGrp="1"/>
          </p:cNvSpPr>
          <p:nvPr>
            <p:ph idx="1"/>
          </p:nvPr>
        </p:nvSpPr>
        <p:spPr/>
        <p:txBody>
          <a:bodyPr/>
          <a:lstStyle/>
          <a:p>
            <a:r>
              <a:rPr lang="en-US" dirty="0"/>
              <a:t>Create a preliminary simple budget</a:t>
            </a:r>
          </a:p>
          <a:p>
            <a:r>
              <a:rPr lang="en-US" dirty="0">
                <a:hlinkClick r:id="rId4" action="ppaction://hlinkfile"/>
              </a:rPr>
              <a:t>Grant specific budget</a:t>
            </a:r>
            <a:endParaRPr lang="en-US" dirty="0"/>
          </a:p>
        </p:txBody>
      </p:sp>
    </p:spTree>
    <p:extLst>
      <p:ext uri="{BB962C8B-B14F-4D97-AF65-F5344CB8AC3E}">
        <p14:creationId xmlns:p14="http://schemas.microsoft.com/office/powerpoint/2010/main" val="1630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Steps for Grant Application</a:t>
            </a:r>
          </a:p>
        </p:txBody>
      </p:sp>
      <p:sp>
        <p:nvSpPr>
          <p:cNvPr id="3" name="Content Placeholder 2"/>
          <p:cNvSpPr>
            <a:spLocks noGrp="1"/>
          </p:cNvSpPr>
          <p:nvPr>
            <p:ph idx="1"/>
          </p:nvPr>
        </p:nvSpPr>
        <p:spPr/>
        <p:txBody>
          <a:bodyPr/>
          <a:lstStyle/>
          <a:p>
            <a:r>
              <a:rPr lang="en-US" dirty="0"/>
              <a:t>Grant Review</a:t>
            </a:r>
          </a:p>
          <a:p>
            <a:r>
              <a:rPr lang="en-US" dirty="0"/>
              <a:t>Send out final version</a:t>
            </a:r>
          </a:p>
        </p:txBody>
      </p:sp>
    </p:spTree>
    <p:extLst>
      <p:ext uri="{BB962C8B-B14F-4D97-AF65-F5344CB8AC3E}">
        <p14:creationId xmlns:p14="http://schemas.microsoft.com/office/powerpoint/2010/main" val="58427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the Partnership</a:t>
            </a:r>
          </a:p>
        </p:txBody>
      </p:sp>
      <p:sp>
        <p:nvSpPr>
          <p:cNvPr id="3" name="Content Placeholder 2"/>
          <p:cNvSpPr>
            <a:spLocks noGrp="1"/>
          </p:cNvSpPr>
          <p:nvPr>
            <p:ph idx="1"/>
          </p:nvPr>
        </p:nvSpPr>
        <p:spPr>
          <a:xfrm>
            <a:off x="626434" y="1690688"/>
            <a:ext cx="10515600" cy="4351338"/>
          </a:xfrm>
        </p:spPr>
        <p:txBody>
          <a:bodyPr>
            <a:normAutofit/>
          </a:bodyPr>
          <a:lstStyle/>
          <a:p>
            <a:r>
              <a:rPr lang="en-US" dirty="0"/>
              <a:t>Let partnership evolve </a:t>
            </a:r>
          </a:p>
          <a:p>
            <a:r>
              <a:rPr lang="en-US" dirty="0"/>
              <a:t>Build trust over time</a:t>
            </a:r>
          </a:p>
          <a:p>
            <a:r>
              <a:rPr lang="en-US" dirty="0"/>
              <a:t>Lead organization as funder contact</a:t>
            </a:r>
          </a:p>
          <a:p>
            <a:r>
              <a:rPr lang="en-US" dirty="0"/>
              <a:t>Continue open communication</a:t>
            </a:r>
          </a:p>
          <a:p>
            <a:r>
              <a:rPr lang="en-US" dirty="0"/>
              <a:t>Share all proposals/reports</a:t>
            </a:r>
          </a:p>
          <a:p>
            <a:r>
              <a:rPr lang="en-US" dirty="0"/>
              <a:t>Regular Meetings</a:t>
            </a:r>
          </a:p>
          <a:p>
            <a:r>
              <a:rPr lang="en-US" dirty="0"/>
              <a:t>Provide ongoing mentorship in grants</a:t>
            </a:r>
          </a:p>
          <a:p>
            <a:endParaRPr lang="en-US" dirty="0"/>
          </a:p>
          <a:p>
            <a:endParaRPr lang="en-US" dirty="0"/>
          </a:p>
        </p:txBody>
      </p:sp>
    </p:spTree>
    <p:extLst>
      <p:ext uri="{BB962C8B-B14F-4D97-AF65-F5344CB8AC3E}">
        <p14:creationId xmlns:p14="http://schemas.microsoft.com/office/powerpoint/2010/main" val="8999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Mentor</a:t>
            </a:r>
          </a:p>
        </p:txBody>
      </p:sp>
      <p:sp>
        <p:nvSpPr>
          <p:cNvPr id="3" name="Content Placeholder 2"/>
          <p:cNvSpPr>
            <a:spLocks noGrp="1"/>
          </p:cNvSpPr>
          <p:nvPr>
            <p:ph idx="1"/>
          </p:nvPr>
        </p:nvSpPr>
        <p:spPr/>
        <p:txBody>
          <a:bodyPr/>
          <a:lstStyle/>
          <a:p>
            <a:r>
              <a:rPr lang="en-US" dirty="0"/>
              <a:t>Ask Questions and Listen carefully</a:t>
            </a:r>
          </a:p>
          <a:p>
            <a:r>
              <a:rPr lang="en-US" dirty="0"/>
              <a:t>Have Introductory Resources Ready</a:t>
            </a:r>
          </a:p>
          <a:p>
            <a:r>
              <a:rPr lang="en-US" dirty="0"/>
              <a:t>Focus on Relationship Building with partner</a:t>
            </a:r>
          </a:p>
        </p:txBody>
      </p:sp>
    </p:spTree>
    <p:extLst>
      <p:ext uri="{BB962C8B-B14F-4D97-AF65-F5344CB8AC3E}">
        <p14:creationId xmlns:p14="http://schemas.microsoft.com/office/powerpoint/2010/main" val="3941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Others on Grants</a:t>
            </a:r>
          </a:p>
        </p:txBody>
      </p:sp>
      <p:sp>
        <p:nvSpPr>
          <p:cNvPr id="3" name="Content Placeholder 2"/>
          <p:cNvSpPr>
            <a:spLocks noGrp="1"/>
          </p:cNvSpPr>
          <p:nvPr>
            <p:ph idx="1"/>
          </p:nvPr>
        </p:nvSpPr>
        <p:spPr/>
        <p:txBody>
          <a:bodyPr/>
          <a:lstStyle/>
          <a:p>
            <a:r>
              <a:rPr lang="en-US" dirty="0"/>
              <a:t>Be open with grant knowledge and resources</a:t>
            </a:r>
          </a:p>
          <a:p>
            <a:r>
              <a:rPr lang="en-US" dirty="0"/>
              <a:t>Assigning roles/responsibilities</a:t>
            </a:r>
          </a:p>
          <a:p>
            <a:r>
              <a:rPr lang="en-US" dirty="0"/>
              <a:t>Be open and respectful in conflicts</a:t>
            </a:r>
          </a:p>
          <a:p>
            <a:r>
              <a:rPr lang="en-US" dirty="0"/>
              <a:t>No lateral edits</a:t>
            </a:r>
          </a:p>
          <a:p>
            <a:endParaRPr lang="en-US" dirty="0"/>
          </a:p>
        </p:txBody>
      </p:sp>
    </p:spTree>
    <p:extLst>
      <p:ext uri="{BB962C8B-B14F-4D97-AF65-F5344CB8AC3E}">
        <p14:creationId xmlns:p14="http://schemas.microsoft.com/office/powerpoint/2010/main" val="24808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r>
              <a:rPr lang="en-US" dirty="0"/>
              <a:t>Gathering information from partners</a:t>
            </a:r>
          </a:p>
          <a:p>
            <a:r>
              <a:rPr lang="en-US" dirty="0"/>
              <a:t>Interactions with other staff and the lead org</a:t>
            </a:r>
          </a:p>
          <a:p>
            <a:r>
              <a:rPr lang="en-US" dirty="0"/>
              <a:t>Program design challenges</a:t>
            </a:r>
          </a:p>
          <a:p>
            <a:r>
              <a:rPr lang="en-US" dirty="0"/>
              <a:t>Funder &amp; Equity issues</a:t>
            </a:r>
          </a:p>
        </p:txBody>
      </p:sp>
    </p:spTree>
    <p:extLst>
      <p:ext uri="{BB962C8B-B14F-4D97-AF65-F5344CB8AC3E}">
        <p14:creationId xmlns:p14="http://schemas.microsoft.com/office/powerpoint/2010/main" val="358732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lstStyle/>
          <a:p>
            <a:r>
              <a:rPr lang="en-US" dirty="0"/>
              <a:t>What is one action step you are going to take?</a:t>
            </a:r>
          </a:p>
        </p:txBody>
      </p:sp>
      <p:sp>
        <p:nvSpPr>
          <p:cNvPr id="4" name="TextBox 3"/>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5" name="TextBox 4"/>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Tree>
    <p:extLst>
      <p:ext uri="{BB962C8B-B14F-4D97-AF65-F5344CB8AC3E}">
        <p14:creationId xmlns:p14="http://schemas.microsoft.com/office/powerpoint/2010/main" val="402505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Grant Writing</a:t>
            </a:r>
          </a:p>
        </p:txBody>
      </p:sp>
      <p:sp>
        <p:nvSpPr>
          <p:cNvPr id="3" name="Content Placeholder 2"/>
          <p:cNvSpPr>
            <a:spLocks noGrp="1"/>
          </p:cNvSpPr>
          <p:nvPr>
            <p:ph idx="1"/>
          </p:nvPr>
        </p:nvSpPr>
        <p:spPr/>
        <p:txBody>
          <a:bodyPr/>
          <a:lstStyle/>
          <a:p>
            <a:pPr marL="0" indent="0">
              <a:buNone/>
            </a:pPr>
            <a:r>
              <a:rPr lang="en-US" i="1" dirty="0"/>
              <a:t>"None of us, including me, ever do great things. But we can all do small things, with great love, and together we can do something wonderful." </a:t>
            </a:r>
            <a:r>
              <a:rPr lang="en-US" dirty="0"/>
              <a:t>– Mother Teresa </a:t>
            </a:r>
          </a:p>
          <a:p>
            <a:pPr marL="0" indent="0">
              <a:buNone/>
            </a:pPr>
            <a:endParaRPr lang="en-US" dirty="0"/>
          </a:p>
        </p:txBody>
      </p:sp>
    </p:spTree>
    <p:extLst>
      <p:ext uri="{BB962C8B-B14F-4D97-AF65-F5344CB8AC3E}">
        <p14:creationId xmlns:p14="http://schemas.microsoft.com/office/powerpoint/2010/main" val="334587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178341"/>
            <a:ext cx="12192000" cy="949398"/>
          </a:xfrm>
        </p:spPr>
        <p:txBody>
          <a:bodyPr/>
          <a:lstStyle/>
          <a:p>
            <a:r>
              <a:rPr lang="en-US" b="1" i="1" dirty="0">
                <a:solidFill>
                  <a:srgbClr val="45ACEB"/>
                </a:solidFill>
                <a:effectLst>
                  <a:innerShdw blurRad="63500" dist="50800" dir="13500000">
                    <a:prstClr val="black">
                      <a:alpha val="50000"/>
                    </a:prstClr>
                  </a:innerShdw>
                </a:effectLst>
              </a:rPr>
              <a:t>      </a:t>
            </a:r>
            <a:r>
              <a:rPr lang="en-US" b="1" i="1" dirty="0" err="1">
                <a:solidFill>
                  <a:srgbClr val="45ACEB"/>
                </a:solidFill>
                <a:effectLst>
                  <a:innerShdw blurRad="63500" dist="50800" dir="13500000">
                    <a:prstClr val="black">
                      <a:alpha val="50000"/>
                    </a:prstClr>
                  </a:innerShdw>
                </a:effectLst>
              </a:rPr>
              <a:t>Additonal</a:t>
            </a:r>
            <a:r>
              <a:rPr lang="en-US" b="1" i="1" dirty="0">
                <a:solidFill>
                  <a:srgbClr val="45ACEB"/>
                </a:solidFill>
                <a:effectLst>
                  <a:innerShdw blurRad="63500" dist="50800" dir="13500000">
                    <a:prstClr val="black">
                      <a:alpha val="50000"/>
                    </a:prstClr>
                  </a:innerShdw>
                </a:effectLst>
              </a:rPr>
              <a:t> Questions?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65" y="5565479"/>
            <a:ext cx="3889376" cy="972344"/>
          </a:xfrm>
        </p:spPr>
      </p:pic>
      <p:pic>
        <p:nvPicPr>
          <p:cNvPr id="5" name="Picture 4" descr="C:\Users\HHale\Desktop\OFB logo_green and black.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1523" y="4410085"/>
            <a:ext cx="1155749" cy="2127738"/>
          </a:xfrm>
          <a:prstGeom prst="rect">
            <a:avLst/>
          </a:prstGeom>
          <a:noFill/>
          <a:ln>
            <a:noFill/>
          </a:ln>
        </p:spPr>
      </p:pic>
      <p:sp>
        <p:nvSpPr>
          <p:cNvPr id="7" name="TextBox 6"/>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8" name="TextBox 7"/>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9" name="Content Placeholder 2"/>
          <p:cNvSpPr txBox="1">
            <a:spLocks/>
          </p:cNvSpPr>
          <p:nvPr/>
        </p:nvSpPr>
        <p:spPr>
          <a:xfrm>
            <a:off x="659219" y="2447915"/>
            <a:ext cx="10694581" cy="372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“Individually, we are one drop. Together, we are an ocean.” – </a:t>
            </a:r>
            <a:r>
              <a:rPr lang="en-US" i="1" dirty="0" err="1"/>
              <a:t>Ryunosuke</a:t>
            </a:r>
            <a:r>
              <a:rPr lang="en-US" i="1" dirty="0"/>
              <a:t> </a:t>
            </a:r>
            <a:r>
              <a:rPr lang="en-US" i="1" dirty="0" err="1"/>
              <a:t>Satoro</a:t>
            </a:r>
            <a:endParaRPr lang="en-US" i="1" dirty="0"/>
          </a:p>
          <a:p>
            <a:endParaRPr lang="en-US" dirty="0"/>
          </a:p>
          <a:p>
            <a:r>
              <a:rPr lang="en-US" dirty="0"/>
              <a:t>Contact:</a:t>
            </a:r>
          </a:p>
          <a:p>
            <a:pPr marL="0" indent="0">
              <a:buNone/>
            </a:pPr>
            <a:r>
              <a:rPr lang="en-US" dirty="0"/>
              <a:t>Maggie Bonjean</a:t>
            </a:r>
            <a:r>
              <a:rPr lang="en-US"/>
              <a:t>: </a:t>
            </a:r>
            <a:r>
              <a:rPr lang="en-US">
                <a:hlinkClick r:id="rId5"/>
              </a:rPr>
              <a:t>mbonjean@oregonfoodbank.org</a:t>
            </a:r>
            <a:endParaRPr lang="en-US" dirty="0"/>
          </a:p>
          <a:p>
            <a:pPr marL="0" indent="0">
              <a:buNone/>
            </a:pPr>
            <a:r>
              <a:rPr lang="en-US" dirty="0"/>
              <a:t>Heather Ellis: </a:t>
            </a:r>
            <a:r>
              <a:rPr lang="en-US" dirty="0">
                <a:hlinkClick r:id="rId6"/>
              </a:rPr>
              <a:t>hellis@oregonfoodbank.org</a:t>
            </a:r>
            <a:r>
              <a:rPr lang="en-US" dirty="0"/>
              <a:t> </a:t>
            </a:r>
          </a:p>
        </p:txBody>
      </p:sp>
    </p:spTree>
    <p:extLst>
      <p:ext uri="{BB962C8B-B14F-4D97-AF65-F5344CB8AC3E}">
        <p14:creationId xmlns:p14="http://schemas.microsoft.com/office/powerpoint/2010/main" val="28082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a:t>
            </a:r>
          </a:p>
        </p:txBody>
      </p:sp>
      <p:sp>
        <p:nvSpPr>
          <p:cNvPr id="3" name="Content Placeholder 2"/>
          <p:cNvSpPr>
            <a:spLocks noGrp="1"/>
          </p:cNvSpPr>
          <p:nvPr>
            <p:ph idx="1"/>
          </p:nvPr>
        </p:nvSpPr>
        <p:spPr/>
        <p:txBody>
          <a:bodyPr/>
          <a:lstStyle/>
          <a:p>
            <a:r>
              <a:rPr lang="en-US" dirty="0"/>
              <a:t>Collaborative grant writing and partnerships introduction</a:t>
            </a:r>
          </a:p>
          <a:p>
            <a:r>
              <a:rPr lang="en-US" dirty="0"/>
              <a:t>Preparing the grant application </a:t>
            </a:r>
          </a:p>
          <a:p>
            <a:r>
              <a:rPr lang="en-US" dirty="0"/>
              <a:t>Post grant partnership management</a:t>
            </a:r>
          </a:p>
          <a:p>
            <a:r>
              <a:rPr lang="en-US" dirty="0"/>
              <a:t>Mentoring and other best practices</a:t>
            </a:r>
          </a:p>
        </p:txBody>
      </p:sp>
    </p:spTree>
    <p:extLst>
      <p:ext uri="{BB962C8B-B14F-4D97-AF65-F5344CB8AC3E}">
        <p14:creationId xmlns:p14="http://schemas.microsoft.com/office/powerpoint/2010/main" val="172130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GPCI Alignment</a:t>
            </a:r>
          </a:p>
        </p:txBody>
      </p:sp>
      <p:sp>
        <p:nvSpPr>
          <p:cNvPr id="3" name="Content Placeholder 2"/>
          <p:cNvSpPr>
            <a:spLocks noGrp="1"/>
          </p:cNvSpPr>
          <p:nvPr>
            <p:ph idx="1"/>
          </p:nvPr>
        </p:nvSpPr>
        <p:spPr/>
        <p:txBody>
          <a:bodyPr>
            <a:normAutofit/>
          </a:bodyPr>
          <a:lstStyle/>
          <a:p>
            <a:r>
              <a:rPr lang="en-US" dirty="0"/>
              <a:t>Effective program and project design and development</a:t>
            </a:r>
          </a:p>
          <a:p>
            <a:r>
              <a:rPr lang="en-US" dirty="0"/>
              <a:t>Organizational Development</a:t>
            </a:r>
          </a:p>
          <a:p>
            <a:r>
              <a:rPr lang="en-US" dirty="0"/>
              <a:t>Post-award grant management</a:t>
            </a:r>
          </a:p>
          <a:p>
            <a:r>
              <a:rPr lang="en-US" dirty="0"/>
              <a:t>Professionalism of grant developers</a:t>
            </a:r>
          </a:p>
          <a:p>
            <a:r>
              <a:rPr lang="en-US" dirty="0"/>
              <a:t>Research, identify, and match funding sources</a:t>
            </a:r>
          </a:p>
          <a:p>
            <a:r>
              <a:rPr lang="en-US" dirty="0"/>
              <a:t>Relationships between fund-seeking and recipient organizations and funders</a:t>
            </a:r>
          </a:p>
          <a:p>
            <a:pPr marL="0" indent="0">
              <a:buNone/>
            </a:pPr>
            <a:endParaRPr lang="en-US" dirty="0"/>
          </a:p>
        </p:txBody>
      </p:sp>
      <p:sp>
        <p:nvSpPr>
          <p:cNvPr id="4" name="TextBox 3"/>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5" name="TextBox 4"/>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Tree>
    <p:extLst>
      <p:ext uri="{BB962C8B-B14F-4D97-AF65-F5344CB8AC3E}">
        <p14:creationId xmlns:p14="http://schemas.microsoft.com/office/powerpoint/2010/main" val="80807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p>
        </p:txBody>
      </p:sp>
      <p:sp>
        <p:nvSpPr>
          <p:cNvPr id="3" name="Content Placeholder 2"/>
          <p:cNvSpPr>
            <a:spLocks noGrp="1"/>
          </p:cNvSpPr>
          <p:nvPr>
            <p:ph idx="1"/>
          </p:nvPr>
        </p:nvSpPr>
        <p:spPr/>
        <p:txBody>
          <a:bodyPr/>
          <a:lstStyle/>
          <a:p>
            <a:r>
              <a:rPr lang="en-US" dirty="0"/>
              <a:t>What does a “true” partnership among non-profits look like? </a:t>
            </a:r>
          </a:p>
        </p:txBody>
      </p:sp>
      <p:sp>
        <p:nvSpPr>
          <p:cNvPr id="4" name="TextBox 3"/>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5" name="TextBox 4"/>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Tree>
    <p:extLst>
      <p:ext uri="{BB962C8B-B14F-4D97-AF65-F5344CB8AC3E}">
        <p14:creationId xmlns:p14="http://schemas.microsoft.com/office/powerpoint/2010/main" val="37944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Best Practices</a:t>
            </a:r>
          </a:p>
        </p:txBody>
      </p:sp>
      <p:sp>
        <p:nvSpPr>
          <p:cNvPr id="3" name="Content Placeholder 2"/>
          <p:cNvSpPr>
            <a:spLocks noGrp="1"/>
          </p:cNvSpPr>
          <p:nvPr>
            <p:ph idx="1"/>
          </p:nvPr>
        </p:nvSpPr>
        <p:spPr/>
        <p:txBody>
          <a:bodyPr/>
          <a:lstStyle/>
          <a:p>
            <a:r>
              <a:rPr lang="en-US" dirty="0"/>
              <a:t>Focus on long-term partnerships</a:t>
            </a:r>
          </a:p>
          <a:p>
            <a:r>
              <a:rPr lang="en-US" dirty="0"/>
              <a:t>Mutually beneficial</a:t>
            </a:r>
          </a:p>
          <a:p>
            <a:r>
              <a:rPr lang="en-US" dirty="0"/>
              <a:t>Joint ownership and implementation</a:t>
            </a:r>
          </a:p>
          <a:p>
            <a:r>
              <a:rPr lang="en-US" dirty="0"/>
              <a:t>Quantifiable exchange of </a:t>
            </a:r>
          </a:p>
          <a:p>
            <a:pPr marL="0" indent="0">
              <a:buNone/>
            </a:pPr>
            <a:r>
              <a:rPr lang="en-US" dirty="0"/>
              <a:t>substantial value</a:t>
            </a:r>
          </a:p>
        </p:txBody>
      </p:sp>
    </p:spTree>
    <p:extLst>
      <p:ext uri="{BB962C8B-B14F-4D97-AF65-F5344CB8AC3E}">
        <p14:creationId xmlns:p14="http://schemas.microsoft.com/office/powerpoint/2010/main" val="137038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Drivers -- Non-Profit First Model</a:t>
            </a:r>
          </a:p>
        </p:txBody>
      </p:sp>
      <p:sp>
        <p:nvSpPr>
          <p:cNvPr id="4" name="TextBox 3"/>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5" name="TextBox 4"/>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0720262"/>
              </p:ext>
            </p:extLst>
          </p:nvPr>
        </p:nvGraphicFramePr>
        <p:xfrm>
          <a:off x="310896" y="1204425"/>
          <a:ext cx="11042904" cy="5536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5"/>
          <p:cNvSpPr>
            <a:spLocks noGrp="1"/>
          </p:cNvSpPr>
          <p:nvPr>
            <p:ph type="ftr" sz="quarter" idx="11"/>
          </p:nvPr>
        </p:nvSpPr>
        <p:spPr>
          <a:xfrm>
            <a:off x="5271782" y="6616954"/>
            <a:ext cx="6934200" cy="365125"/>
          </a:xfrm>
        </p:spPr>
        <p:txBody>
          <a:bodyPr/>
          <a:lstStyle/>
          <a:p>
            <a:r>
              <a:rPr lang="en-US" dirty="0"/>
              <a:t>Mendel, Stuart C., </a:t>
            </a:r>
            <a:r>
              <a:rPr lang="en-US" dirty="0" err="1"/>
              <a:t>Brudney</a:t>
            </a:r>
            <a:r>
              <a:rPr lang="en-US" dirty="0"/>
              <a:t>, Jeffery L. Partnerships the Nonprofit Way. Indiana University Press, 2018. </a:t>
            </a:r>
          </a:p>
        </p:txBody>
      </p:sp>
    </p:spTree>
    <p:extLst>
      <p:ext uri="{BB962C8B-B14F-4D97-AF65-F5344CB8AC3E}">
        <p14:creationId xmlns:p14="http://schemas.microsoft.com/office/powerpoint/2010/main" val="51394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Case Study</a:t>
            </a:r>
          </a:p>
        </p:txBody>
      </p:sp>
      <p:sp>
        <p:nvSpPr>
          <p:cNvPr id="4" name="TextBox 3"/>
          <p:cNvSpPr txBox="1"/>
          <p:nvPr/>
        </p:nvSpPr>
        <p:spPr>
          <a:xfrm rot="10800000">
            <a:off x="0" y="0"/>
            <a:ext cx="12192000"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5" name="TextBox 4"/>
          <p:cNvSpPr txBox="1"/>
          <p:nvPr/>
        </p:nvSpPr>
        <p:spPr>
          <a:xfrm>
            <a:off x="-13983" y="6217646"/>
            <a:ext cx="12219965" cy="640353"/>
          </a:xfrm>
          <a:prstGeom prst="rect">
            <a:avLst/>
          </a:prstGeom>
          <a:gradFill>
            <a:gsLst>
              <a:gs pos="0">
                <a:srgbClr val="4BD0FF">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3" name="Content Placeholder 2"/>
          <p:cNvSpPr>
            <a:spLocks noGrp="1"/>
          </p:cNvSpPr>
          <p:nvPr>
            <p:ph idx="1"/>
          </p:nvPr>
        </p:nvSpPr>
        <p:spPr/>
        <p:txBody>
          <a:bodyPr/>
          <a:lstStyle/>
          <a:p>
            <a:pPr marL="0" indent="0">
              <a:buNone/>
            </a:pPr>
            <a:r>
              <a:rPr lang="en-US" b="1" dirty="0"/>
              <a:t>Oregon Food Bank and </a:t>
            </a:r>
            <a:r>
              <a:rPr lang="en-US" b="1" dirty="0" err="1"/>
              <a:t>Mudbone</a:t>
            </a:r>
            <a:r>
              <a:rPr lang="en-US" b="1" dirty="0"/>
              <a:t> Grown partner to provide the Beginning Farmers of Color Program, a workforce development program in agricultural food production.</a:t>
            </a:r>
          </a:p>
          <a:p>
            <a:pPr marL="0" indent="0">
              <a:buNone/>
            </a:pPr>
            <a:endParaRPr lang="en-US" dirty="0"/>
          </a:p>
          <a:p>
            <a:pPr lvl="1">
              <a:buFont typeface="Wingdings" panose="05000000000000000000" pitchFamily="2" charset="2"/>
              <a:buChar char="Ø"/>
            </a:pPr>
            <a:r>
              <a:rPr lang="en-US" dirty="0"/>
              <a:t>Oregon Food Bank is a leader in the local and national movement to address the root causes of hunger.</a:t>
            </a:r>
          </a:p>
          <a:p>
            <a:pPr marL="457200" lvl="1" indent="0">
              <a:buNone/>
            </a:pPr>
            <a:endParaRPr lang="en-US" dirty="0"/>
          </a:p>
          <a:p>
            <a:pPr lvl="1">
              <a:buFont typeface="Wingdings" panose="05000000000000000000" pitchFamily="2" charset="2"/>
              <a:buChar char="Ø"/>
            </a:pPr>
            <a:r>
              <a:rPr lang="en-US" dirty="0" err="1"/>
              <a:t>Mudbone</a:t>
            </a:r>
            <a:r>
              <a:rPr lang="en-US" dirty="0"/>
              <a:t> Grown is a family farm enterprise with expertise in building culturally specific food production and community economic development models for communities of color. </a:t>
            </a:r>
          </a:p>
          <a:p>
            <a:endParaRPr lang="en-US" dirty="0"/>
          </a:p>
        </p:txBody>
      </p:sp>
    </p:spTree>
    <p:extLst>
      <p:ext uri="{BB962C8B-B14F-4D97-AF65-F5344CB8AC3E}">
        <p14:creationId xmlns:p14="http://schemas.microsoft.com/office/powerpoint/2010/main" val="311420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D7ACC3-C4A3-49FB-B073-807F8134B9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2762</Words>
  <Application>Microsoft Office PowerPoint</Application>
  <PresentationFormat>Widescreen</PresentationFormat>
  <Paragraphs>324</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vt:lpstr>
      <vt:lpstr>Wingdings</vt:lpstr>
      <vt:lpstr>Office Theme</vt:lpstr>
      <vt:lpstr>Collaborative Grant Writing as the Lead Organization</vt:lpstr>
      <vt:lpstr>Intro &amp; Experience</vt:lpstr>
      <vt:lpstr>Collaborative Grant Writing</vt:lpstr>
      <vt:lpstr>Course Overview</vt:lpstr>
      <vt:lpstr>GPCI Alignment</vt:lpstr>
      <vt:lpstr>Question: </vt:lpstr>
      <vt:lpstr>Partnership Best Practices</vt:lpstr>
      <vt:lpstr>Relationship Drivers -- Non-Profit First Model</vt:lpstr>
      <vt:lpstr>Partnership Case Study</vt:lpstr>
      <vt:lpstr>PowerPoint Presentation</vt:lpstr>
      <vt:lpstr>Assets</vt:lpstr>
      <vt:lpstr>Relationship Drivers</vt:lpstr>
      <vt:lpstr>Grant challenges when working with Smaller Organizations</vt:lpstr>
      <vt:lpstr>Establish Partnership </vt:lpstr>
      <vt:lpstr>Writing the Grant Application Overview</vt:lpstr>
      <vt:lpstr>Kick Off Meeting</vt:lpstr>
      <vt:lpstr>Defining Roles</vt:lpstr>
      <vt:lpstr>Create a Timeline</vt:lpstr>
      <vt:lpstr>Question</vt:lpstr>
      <vt:lpstr>Project Design</vt:lpstr>
      <vt:lpstr>Simple Project Budget</vt:lpstr>
      <vt:lpstr>Organizational Total Project Budget</vt:lpstr>
      <vt:lpstr>Budget</vt:lpstr>
      <vt:lpstr>Final Steps for Grant Application</vt:lpstr>
      <vt:lpstr>Maintaining the Partnership</vt:lpstr>
      <vt:lpstr>Being a Mentor</vt:lpstr>
      <vt:lpstr>Working with Others on Grants</vt:lpstr>
      <vt:lpstr>Challenges</vt:lpstr>
      <vt:lpstr>Question</vt:lpstr>
      <vt:lpstr>      Additonal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2016-09-01T20:11:02Z</dcterms:created>
  <dcterms:modified xsi:type="dcterms:W3CDTF">2018-12-25T01:41:19Z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TC034605899991</vt:lpwstr>
  </property>
</Properties>
</file>