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8" r:id="rId3"/>
    <p:sldId id="271" r:id="rId4"/>
    <p:sldId id="275" r:id="rId5"/>
    <p:sldId id="270" r:id="rId6"/>
    <p:sldId id="274" r:id="rId7"/>
    <p:sldId id="265" r:id="rId8"/>
    <p:sldId id="276" r:id="rId9"/>
    <p:sldId id="268" r:id="rId10"/>
    <p:sldId id="267" r:id="rId11"/>
    <p:sldId id="269" r:id="rId12"/>
    <p:sldId id="277" r:id="rId13"/>
    <p:sldId id="27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1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en-US" dirty="0"/>
            <a:t>Opportunity</a:t>
          </a:r>
        </a:p>
      </dgm:t>
      <dgm:extLst>
        <a:ext uri="{E40237B7-FDA0-4F09-8148-C483321AD2D9}">
          <dgm14:cNvPr xmlns:dgm14="http://schemas.microsoft.com/office/drawing/2010/diagram" id="0" name="" title="Task description"/>
        </a:ext>
      </dgm:extLs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en-US" dirty="0"/>
            <a:t>Match</a:t>
          </a:r>
        </a:p>
      </dgm:t>
      <dgm:extLst>
        <a:ext uri="{E40237B7-FDA0-4F09-8148-C483321AD2D9}">
          <dgm14:cNvPr xmlns:dgm14="http://schemas.microsoft.com/office/drawing/2010/diagram" id="0" name="" title="Group 1"/>
        </a:ext>
      </dgm:extLs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en-US" dirty="0"/>
            <a:t>New/Old Pals</a:t>
          </a:r>
        </a:p>
      </dgm:t>
      <dgm:extLst>
        <a:ext uri="{E40237B7-FDA0-4F09-8148-C483321AD2D9}">
          <dgm14:cNvPr xmlns:dgm14="http://schemas.microsoft.com/office/drawing/2010/diagram" id="0" name="" title="Group 2"/>
        </a:ext>
      </dgm:extLs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en-US" dirty="0"/>
            <a:t>Timing</a:t>
          </a:r>
        </a:p>
      </dgm:t>
      <dgm:extLst>
        <a:ext uri="{E40237B7-FDA0-4F09-8148-C483321AD2D9}">
          <dgm14:cNvPr xmlns:dgm14="http://schemas.microsoft.com/office/drawing/2010/diagram" id="0" name="" title="Group 3"/>
        </a:ext>
      </dgm:extLs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en-US" dirty="0"/>
            <a:t>Capacity</a:t>
          </a:r>
        </a:p>
      </dgm:t>
      <dgm:extLst>
        <a:ext uri="{E40237B7-FDA0-4F09-8148-C483321AD2D9}">
          <dgm14:cNvPr xmlns:dgm14="http://schemas.microsoft.com/office/drawing/2010/diagram" id="0" name="" title="Group 4"/>
        </a:ext>
      </dgm:extLs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en-US" dirty="0"/>
            <a:t>Sustainability</a:t>
          </a:r>
        </a:p>
      </dgm:t>
      <dgm:extLst>
        <a:ext uri="{E40237B7-FDA0-4F09-8148-C483321AD2D9}">
          <dgm14:cNvPr xmlns:dgm14="http://schemas.microsoft.com/office/drawing/2010/diagram" id="0" name="" title="Group 5"/>
        </a:ext>
      </dgm:extLs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3270155" y="1163712"/>
          <a:ext cx="2697582" cy="269758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Opportunity</a:t>
          </a:r>
        </a:p>
      </dsp:txBody>
      <dsp:txXfrm>
        <a:off x="3665207" y="1558764"/>
        <a:ext cx="1907478" cy="1907478"/>
      </dsp:txXfrm>
    </dsp:sp>
    <dsp:sp modelId="{BCE5AA59-1127-4126-BCB7-45E3F5D36D15}">
      <dsp:nvSpPr>
        <dsp:cNvPr id="0" name=""/>
        <dsp:cNvSpPr/>
      </dsp:nvSpPr>
      <dsp:spPr>
        <a:xfrm>
          <a:off x="3944551" y="83226"/>
          <a:ext cx="1348791" cy="134879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291913"/>
                <a:satOff val="-2547"/>
                <a:lumOff val="-329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-291913"/>
                <a:satOff val="-2547"/>
                <a:lumOff val="-329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-291913"/>
                <a:satOff val="-2547"/>
                <a:lumOff val="-329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Match</a:t>
          </a:r>
        </a:p>
      </dsp:txBody>
      <dsp:txXfrm>
        <a:off x="4142077" y="280752"/>
        <a:ext cx="953739" cy="953739"/>
      </dsp:txXfrm>
    </dsp:sp>
    <dsp:sp modelId="{BC0EF430-0C1A-4017-A06D-F13DC8A78677}">
      <dsp:nvSpPr>
        <dsp:cNvPr id="0" name=""/>
        <dsp:cNvSpPr/>
      </dsp:nvSpPr>
      <dsp:spPr>
        <a:xfrm>
          <a:off x="5613542" y="1295819"/>
          <a:ext cx="1348791" cy="134879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583825"/>
                <a:satOff val="-5094"/>
                <a:lumOff val="-6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-583825"/>
                <a:satOff val="-5094"/>
                <a:lumOff val="-6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-583825"/>
                <a:satOff val="-5094"/>
                <a:lumOff val="-6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New/Old Pals</a:t>
          </a:r>
        </a:p>
      </dsp:txBody>
      <dsp:txXfrm>
        <a:off x="5811068" y="1493345"/>
        <a:ext cx="953739" cy="953739"/>
      </dsp:txXfrm>
    </dsp:sp>
    <dsp:sp modelId="{10F799F5-15D5-42B6-A966-5A92F27AC727}">
      <dsp:nvSpPr>
        <dsp:cNvPr id="0" name=""/>
        <dsp:cNvSpPr/>
      </dsp:nvSpPr>
      <dsp:spPr>
        <a:xfrm>
          <a:off x="4976044" y="3257836"/>
          <a:ext cx="1348791" cy="134879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75738"/>
                <a:satOff val="-7640"/>
                <a:lumOff val="-9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-875738"/>
                <a:satOff val="-7640"/>
                <a:lumOff val="-9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-875738"/>
                <a:satOff val="-7640"/>
                <a:lumOff val="-9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Timing</a:t>
          </a:r>
        </a:p>
      </dsp:txBody>
      <dsp:txXfrm>
        <a:off x="5173570" y="3455362"/>
        <a:ext cx="953739" cy="953739"/>
      </dsp:txXfrm>
    </dsp:sp>
    <dsp:sp modelId="{42827A21-73B5-46F2-B53E-D50933D7F2A5}">
      <dsp:nvSpPr>
        <dsp:cNvPr id="0" name=""/>
        <dsp:cNvSpPr/>
      </dsp:nvSpPr>
      <dsp:spPr>
        <a:xfrm>
          <a:off x="2913058" y="3257836"/>
          <a:ext cx="1348791" cy="134879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167650"/>
                <a:satOff val="-10187"/>
                <a:lumOff val="-13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-1167650"/>
                <a:satOff val="-10187"/>
                <a:lumOff val="-13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-1167650"/>
                <a:satOff val="-10187"/>
                <a:lumOff val="-13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Capacity</a:t>
          </a:r>
        </a:p>
      </dsp:txBody>
      <dsp:txXfrm>
        <a:off x="3110584" y="3455362"/>
        <a:ext cx="953739" cy="953739"/>
      </dsp:txXfrm>
    </dsp:sp>
    <dsp:sp modelId="{C77FE33F-6B92-4CE1-AD19-8AD232955738}">
      <dsp:nvSpPr>
        <dsp:cNvPr id="0" name=""/>
        <dsp:cNvSpPr/>
      </dsp:nvSpPr>
      <dsp:spPr>
        <a:xfrm>
          <a:off x="2275560" y="1295819"/>
          <a:ext cx="1348791" cy="134879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59563"/>
                <a:satOff val="-12734"/>
                <a:lumOff val="-16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-1459563"/>
                <a:satOff val="-12734"/>
                <a:lumOff val="-16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-1459563"/>
                <a:satOff val="-12734"/>
                <a:lumOff val="-16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Sustainability</a:t>
          </a:r>
        </a:p>
      </dsp:txBody>
      <dsp:txXfrm>
        <a:off x="2473086" y="1493345"/>
        <a:ext cx="953739" cy="953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2/13/2024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2/13/2024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Rectangle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6" name="Ova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23D7-2A27-4B34-A31C-02090805ABAC}" type="datetime1">
              <a:rPr lang="en-US" smtClean="0"/>
              <a:t>2/13/2024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1F3-2254-4E04-B960-C1DB42B67330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DE7-A14C-48CB-AB8E-D3357522F5F2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7548-FD58-4384-A951-C87160C229EB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3194-3577-4D3C-A927-FE879CBA54D5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we</a:t>
            </a:r>
          </a:p>
          <a:p>
            <a:pPr lvl="5"/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53B-D6DF-4D88-8598-DAA646F1ABC6}" type="datetime1">
              <a:rPr lang="en-US" smtClean="0"/>
              <a:t>2/13/2024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985-7297-49C2-8AF7-445853E5DC92}" type="datetime1">
              <a:rPr lang="en-US" smtClean="0"/>
              <a:t>2/13/2024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B2E-E929-49CA-BA6D-3C562126F566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CFE0-ED18-4B5C-AA30-B675E1042721}" type="datetime1">
              <a:rPr lang="en-US" smtClean="0"/>
              <a:t>2/13/2024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BAAB-3A39-450E-9B38-6FB42E71A3AF}" type="datetime1">
              <a:rPr lang="en-US" smtClean="0"/>
              <a:t>2/13/2024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0331-03F7-4310-9C27-C65B2378D791}" type="datetime1">
              <a:rPr lang="en-US" smtClean="0"/>
              <a:t>2/13/2024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Rectangle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</p:grpSp>
        <p:grpSp>
          <p:nvGrpSpPr>
            <p:cNvPr id="48" name="Group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a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a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a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a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a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a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13C09FF-A05A-44B7-B7F9-9715502B619B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60604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erin-christensen-8a8a67193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new.nsf.gov/funding/opportunities" TargetMode="External"/><Relationship Id="rId3" Type="http://schemas.openxmlformats.org/officeDocument/2006/relationships/hyperlink" Target="https://www.samhsa.gov/grants/grants-dashboard" TargetMode="External"/><Relationship Id="rId7" Type="http://schemas.openxmlformats.org/officeDocument/2006/relationships/hyperlink" Target="https://public.govdelivery.com/accounts/USDANIFA/subscriber/new" TargetMode="External"/><Relationship Id="rId2" Type="http://schemas.openxmlformats.org/officeDocument/2006/relationships/hyperlink" Target="https://grants.nih.gov/funding/searchguide/index.html#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fa.usda.gov/grants/funding-opportunities" TargetMode="External"/><Relationship Id="rId11" Type="http://schemas.openxmlformats.org/officeDocument/2006/relationships/hyperlink" Target="https://www.federalregister.gov/public-inspection/current" TargetMode="External"/><Relationship Id="rId5" Type="http://schemas.openxmlformats.org/officeDocument/2006/relationships/hyperlink" Target="https://www.hrsa.gov/grants/find-funding" TargetMode="External"/><Relationship Id="rId10" Type="http://schemas.openxmlformats.org/officeDocument/2006/relationships/hyperlink" Target="https://grants.gov/connect/manage-subscriptions/" TargetMode="External"/><Relationship Id="rId4" Type="http://schemas.openxmlformats.org/officeDocument/2006/relationships/hyperlink" Target="https://samhsa.us4.list-manage.com/subscribe?u=d0780dc94825e65acd61c17dc&amp;id=ee1c4b138c" TargetMode="External"/><Relationship Id="rId9" Type="http://schemas.openxmlformats.org/officeDocument/2006/relationships/hyperlink" Target="https://public.govdelivery.com/accounts/USNSF/subscriber/new?category_id=USNSF_C5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uralhealthinfo.org/states/state-by-state" TargetMode="External"/><Relationship Id="rId3" Type="http://schemas.openxmlformats.org/officeDocument/2006/relationships/hyperlink" Target="https://www.oregon.gov/das/Procurement/Pages/oregonbuys.aspx" TargetMode="External"/><Relationship Id="rId7" Type="http://schemas.openxmlformats.org/officeDocument/2006/relationships/hyperlink" Target="https://www.centraloregonhealthdata.org/resourcelibrary/index/collection?alias=FundingOpportunities" TargetMode="External"/><Relationship Id="rId2" Type="http://schemas.openxmlformats.org/officeDocument/2006/relationships/hyperlink" Target="https://www.oregon.gov/ode/schools-and-districts/grants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curement.opengov.com/portal/washington-county-or" TargetMode="External"/><Relationship Id="rId5" Type="http://schemas.openxmlformats.org/officeDocument/2006/relationships/hyperlink" Target="https://www.clackamas.us/procurement-process" TargetMode="External"/><Relationship Id="rId4" Type="http://schemas.openxmlformats.org/officeDocument/2006/relationships/hyperlink" Target="https://bids.sciquest.com/apps/Router/PublicEvent?CustomerOrg=Multnoma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hilanthropynewsdigest.org/user/register/2?pnd_profile" TargetMode="External"/><Relationship Id="rId2" Type="http://schemas.openxmlformats.org/officeDocument/2006/relationships/hyperlink" Target="https://www.tgci.com/funding-sources/OR/communit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978429"/>
            <a:ext cx="9601200" cy="2227811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Pro Tips &amp; Tricks on Researching Your Next Winning Grant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4372494"/>
            <a:ext cx="9601200" cy="667512"/>
          </a:xfrm>
        </p:spPr>
        <p:txBody>
          <a:bodyPr/>
          <a:lstStyle/>
          <a:p>
            <a:r>
              <a:rPr lang="en-US" dirty="0"/>
              <a:t>Presenter: Erin Christensen, EdD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to Apply or Not: Decision Matrix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41EFEE-386A-BD96-6EFA-059C55CBF5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17841"/>
          <a:stretch/>
        </p:blipFill>
        <p:spPr>
          <a:xfrm>
            <a:off x="2263258" y="1700784"/>
            <a:ext cx="7665483" cy="4775930"/>
          </a:xfrm>
        </p:spPr>
      </p:pic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to Apply or Not: Decision Matrix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0F1038-C607-9A83-8C45-2735660C2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617" y="1700784"/>
            <a:ext cx="7170765" cy="454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6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77F5-20A4-C71B-3613-6CC04517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E183-5010-5CBD-BF23-0CD77F113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9216044" cy="4123944"/>
          </a:xfrm>
        </p:spPr>
        <p:txBody>
          <a:bodyPr/>
          <a:lstStyle/>
          <a:p>
            <a:r>
              <a:rPr lang="en-US" dirty="0"/>
              <a:t> What’s the one thing you wish everyone knew about researching grant opportunities or the decision-making process?</a:t>
            </a:r>
          </a:p>
        </p:txBody>
      </p:sp>
    </p:spTree>
    <p:extLst>
      <p:ext uri="{BB962C8B-B14F-4D97-AF65-F5344CB8AC3E}">
        <p14:creationId xmlns:p14="http://schemas.microsoft.com/office/powerpoint/2010/main" val="221171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911DC-5FB5-D201-A98C-F1C754F2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Tips? Questions?</a:t>
            </a:r>
          </a:p>
        </p:txBody>
      </p:sp>
    </p:spTree>
    <p:extLst>
      <p:ext uri="{BB962C8B-B14F-4D97-AF65-F5344CB8AC3E}">
        <p14:creationId xmlns:p14="http://schemas.microsoft.com/office/powerpoint/2010/main" val="31242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D8E40-9686-4085-4726-F7FEAFC71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More, More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5FD40-F547-DCAC-A57A-1592324B0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1119" y="1901952"/>
            <a:ext cx="8278009" cy="4123944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Erin Christensen, EdD</a:t>
            </a:r>
          </a:p>
          <a:p>
            <a:pPr marL="45720" indent="0">
              <a:buNone/>
            </a:pPr>
            <a:r>
              <a:rPr lang="en-US" dirty="0"/>
              <a:t>Grants Specialist, Oregon State University Precollege Programs</a:t>
            </a:r>
          </a:p>
          <a:p>
            <a:pPr marL="45720" indent="0">
              <a:buNone/>
            </a:pPr>
            <a:r>
              <a:rPr lang="en-US" dirty="0"/>
              <a:t>erin.christensen@oregonstate.edu</a:t>
            </a:r>
          </a:p>
          <a:p>
            <a:pPr marL="45720" indent="0">
              <a:buNone/>
            </a:pPr>
            <a:r>
              <a:rPr lang="en-US" dirty="0">
                <a:hlinkClick r:id="rId2"/>
              </a:rPr>
              <a:t>https://www.linkedin.com/in/erin-christensen-8a8a67193/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3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6756-A90D-F04A-0C36-656EB07F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473E-0EB0-58C4-11DE-8142DFC06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GPA Oregon and SW Washington Chapter Planning Committee, especially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Laura Kim, Emmanuelle Jarmon, Darcie Spar, and Kris Ashley!</a:t>
            </a:r>
          </a:p>
        </p:txBody>
      </p:sp>
    </p:spTree>
    <p:extLst>
      <p:ext uri="{BB962C8B-B14F-4D97-AF65-F5344CB8AC3E}">
        <p14:creationId xmlns:p14="http://schemas.microsoft.com/office/powerpoint/2010/main" val="12918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A5D1E-CBF1-FCE1-97FC-182EA586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C0BA-5EC8-5D8D-43CF-6F85C283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Researching grant opportunities</a:t>
            </a:r>
          </a:p>
          <a:p>
            <a:pPr lvl="1"/>
            <a:r>
              <a:rPr lang="en-US" dirty="0"/>
              <a:t>Federal, State, County</a:t>
            </a:r>
          </a:p>
          <a:p>
            <a:pPr lvl="1"/>
            <a:r>
              <a:rPr lang="en-US" dirty="0"/>
              <a:t>Community and Private Foundations and Corporate Partners</a:t>
            </a:r>
          </a:p>
          <a:p>
            <a:r>
              <a:rPr lang="en-US" dirty="0"/>
              <a:t>Adventures in decision-making</a:t>
            </a:r>
          </a:p>
          <a:p>
            <a:r>
              <a:rPr lang="en-US" dirty="0"/>
              <a:t>Breakout room discussions: “What is the one thing you wish everyone knew about researching grant opportunities or the grant decision-making process?”</a:t>
            </a:r>
          </a:p>
          <a:p>
            <a:r>
              <a:rPr lang="en-US" dirty="0"/>
              <a:t>Big group discussion, Q&amp;A, and close.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5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2061D-AC25-C2A9-E0A3-2CFCCC3D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the First.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E7AF2-33DE-2F0A-63D2-917B867D0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Which grant research resources are you most interested in trying? </a:t>
            </a:r>
          </a:p>
        </p:txBody>
      </p:sp>
    </p:spTree>
    <p:extLst>
      <p:ext uri="{BB962C8B-B14F-4D97-AF65-F5344CB8AC3E}">
        <p14:creationId xmlns:p14="http://schemas.microsoft.com/office/powerpoint/2010/main" val="28043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Funding: Federal Agencies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Word of mouth</a:t>
            </a:r>
          </a:p>
          <a:p>
            <a:r>
              <a:rPr lang="en-US" dirty="0"/>
              <a:t>Agency Grant Pages/Newsletter sign-ups</a:t>
            </a:r>
          </a:p>
          <a:p>
            <a:pPr lvl="1"/>
            <a:r>
              <a:rPr lang="en-US" dirty="0">
                <a:hlinkClick r:id="rId2"/>
              </a:rPr>
              <a:t>NIH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SAMHSA</a:t>
            </a:r>
            <a:r>
              <a:rPr lang="en-US" dirty="0"/>
              <a:t> (sign-up for grant announcements </a:t>
            </a:r>
            <a:r>
              <a:rPr lang="en-US" dirty="0">
                <a:hlinkClick r:id="rId4"/>
              </a:rPr>
              <a:t>here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5"/>
              </a:rPr>
              <a:t>HRSA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USDA</a:t>
            </a:r>
            <a:r>
              <a:rPr lang="en-US" dirty="0"/>
              <a:t> (sign-up for updates </a:t>
            </a:r>
            <a:r>
              <a:rPr lang="en-US" dirty="0">
                <a:hlinkClick r:id="rId7"/>
              </a:rPr>
              <a:t>here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8"/>
              </a:rPr>
              <a:t>NSF</a:t>
            </a:r>
            <a:r>
              <a:rPr lang="en-US" dirty="0"/>
              <a:t> (sign-up for email updates </a:t>
            </a:r>
            <a:r>
              <a:rPr lang="en-US" dirty="0">
                <a:hlinkClick r:id="rId9"/>
              </a:rPr>
              <a:t>here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There’s so many more!</a:t>
            </a:r>
          </a:p>
          <a:p>
            <a:r>
              <a:rPr lang="en-US" dirty="0"/>
              <a:t>Grants.gov  (</a:t>
            </a:r>
            <a:r>
              <a:rPr lang="en-US" dirty="0">
                <a:hlinkClick r:id="rId10"/>
              </a:rPr>
              <a:t>https://grants.gov/connect/manage-subscriptions/</a:t>
            </a:r>
            <a:r>
              <a:rPr lang="en-US" dirty="0"/>
              <a:t>)</a:t>
            </a:r>
          </a:p>
          <a:p>
            <a:r>
              <a:rPr lang="en-US" dirty="0"/>
              <a:t>Federal Register Public Inspection Desk “Tomorrow’s Documents Today” (</a:t>
            </a:r>
            <a:r>
              <a:rPr lang="en-US" dirty="0">
                <a:hlinkClick r:id="rId11"/>
              </a:rPr>
              <a:t>https://www.federalregister.gov/public-inspection/current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3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2E0F-1906-D6D8-371D-34AF252E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467360"/>
            <a:ext cx="9658574" cy="1233424"/>
          </a:xfrm>
        </p:spPr>
        <p:txBody>
          <a:bodyPr/>
          <a:lstStyle/>
          <a:p>
            <a:r>
              <a:rPr lang="en-US" dirty="0"/>
              <a:t>Finding Funding: State, County, and Regional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ABBDE-6DB4-2ADB-52DA-A407140A0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 of mouth</a:t>
            </a:r>
          </a:p>
          <a:p>
            <a:r>
              <a:rPr lang="en-US" dirty="0">
                <a:hlinkClick r:id="rId2"/>
              </a:rPr>
              <a:t>Oregon Department of Education</a:t>
            </a:r>
            <a:endParaRPr lang="en-US" dirty="0"/>
          </a:p>
          <a:p>
            <a:r>
              <a:rPr lang="en-US" dirty="0" err="1">
                <a:hlinkClick r:id="rId3"/>
              </a:rPr>
              <a:t>OregonBuys</a:t>
            </a:r>
            <a:r>
              <a:rPr lang="en-US" dirty="0"/>
              <a:t> – procurement/contracting opportunities</a:t>
            </a:r>
          </a:p>
          <a:p>
            <a:r>
              <a:rPr lang="en-US" dirty="0">
                <a:hlinkClick r:id="rId4"/>
              </a:rPr>
              <a:t>Multnomah County</a:t>
            </a:r>
            <a:endParaRPr lang="en-US" dirty="0"/>
          </a:p>
          <a:p>
            <a:r>
              <a:rPr lang="en-US" dirty="0">
                <a:hlinkClick r:id="rId5"/>
              </a:rPr>
              <a:t>Clackamas County</a:t>
            </a:r>
            <a:endParaRPr lang="en-US" dirty="0"/>
          </a:p>
          <a:p>
            <a:r>
              <a:rPr lang="en-US" dirty="0">
                <a:hlinkClick r:id="rId6"/>
              </a:rPr>
              <a:t>Washington County</a:t>
            </a:r>
            <a:endParaRPr lang="en-US" dirty="0"/>
          </a:p>
          <a:p>
            <a:r>
              <a:rPr lang="en-US" dirty="0">
                <a:hlinkClick r:id="rId7"/>
              </a:rPr>
              <a:t>Central Oregon Health Data</a:t>
            </a:r>
            <a:endParaRPr lang="en-US" dirty="0"/>
          </a:p>
          <a:p>
            <a:r>
              <a:rPr lang="en-US" dirty="0">
                <a:hlinkClick r:id="rId8"/>
              </a:rPr>
              <a:t>Rural Health Information Hub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41696" y="467360"/>
            <a:ext cx="10249468" cy="1233424"/>
          </a:xfrm>
        </p:spPr>
        <p:txBody>
          <a:bodyPr>
            <a:normAutofit/>
          </a:bodyPr>
          <a:lstStyle/>
          <a:p>
            <a:r>
              <a:rPr lang="en-US" dirty="0"/>
              <a:t>Finding Funding: Community/Private/Corporate Foundations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 of mouth</a:t>
            </a:r>
          </a:p>
          <a:p>
            <a:r>
              <a:rPr lang="en-US" dirty="0"/>
              <a:t>Database access/subscription</a:t>
            </a:r>
          </a:p>
          <a:p>
            <a:r>
              <a:rPr lang="en-US" dirty="0">
                <a:hlinkClick r:id="rId2"/>
              </a:rPr>
              <a:t>List of Community Foundations in Oregon</a:t>
            </a:r>
            <a:endParaRPr lang="en-US" dirty="0"/>
          </a:p>
          <a:p>
            <a:r>
              <a:rPr lang="en-US" dirty="0"/>
              <a:t>Internet search and star</a:t>
            </a:r>
          </a:p>
          <a:p>
            <a:r>
              <a:rPr lang="en-US" dirty="0"/>
              <a:t>Request for Proposals (RFP) mailing lists (such as: </a:t>
            </a:r>
            <a:r>
              <a:rPr lang="en-US" dirty="0">
                <a:hlinkClick r:id="rId3"/>
              </a:rPr>
              <a:t>https://philanthropynewsdigest.org/user/register/2?pnd_profile</a:t>
            </a:r>
            <a:r>
              <a:rPr lang="en-US" dirty="0"/>
              <a:t>) </a:t>
            </a:r>
          </a:p>
          <a:p>
            <a:r>
              <a:rPr lang="en-US" dirty="0"/>
              <a:t>Reverse search</a:t>
            </a:r>
          </a:p>
          <a:p>
            <a:r>
              <a:rPr lang="en-US" dirty="0"/>
              <a:t>Funders in the wild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F6E9C-A17A-38D2-232F-DC279BA2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the Second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911A-7056-2224-6907-9DF36E7BE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9016538" cy="4123944"/>
          </a:xfrm>
        </p:spPr>
        <p:txBody>
          <a:bodyPr/>
          <a:lstStyle/>
          <a:p>
            <a:r>
              <a:rPr lang="en-US" dirty="0"/>
              <a:t>Do you have a formal decision-making process in place to determine which grants to pursue?</a:t>
            </a:r>
          </a:p>
        </p:txBody>
      </p:sp>
    </p:spTree>
    <p:extLst>
      <p:ext uri="{BB962C8B-B14F-4D97-AF65-F5344CB8AC3E}">
        <p14:creationId xmlns:p14="http://schemas.microsoft.com/office/powerpoint/2010/main" val="3699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to Apply or Not: Opportunity Circle</a:t>
            </a:r>
          </a:p>
        </p:txBody>
      </p:sp>
      <p:graphicFrame>
        <p:nvGraphicFramePr>
          <p:cNvPr id="9" name="Content Placeholder 3" descr="Radial Venn diagram with five groups clustered around task description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6366637"/>
              </p:ext>
            </p:extLst>
          </p:nvPr>
        </p:nvGraphicFramePr>
        <p:xfrm>
          <a:off x="1612669" y="1700784"/>
          <a:ext cx="9237894" cy="468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bbl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bbles design slides.potx" id="{791C1007-8C16-4095-A382-97B1C9AA36B9}" vid="{20473F13-1D64-4A4A-9CE1-7C3468AE82BE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slides</Template>
  <TotalTime>2944</TotalTime>
  <Words>411</Words>
  <Application>Microsoft Office PowerPoint</Application>
  <PresentationFormat>Widescreen</PresentationFormat>
  <Paragraphs>64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Courier New</vt:lpstr>
      <vt:lpstr>Verdana</vt:lpstr>
      <vt:lpstr>Bubbles design template</vt:lpstr>
      <vt:lpstr>Pro Tips &amp; Tricks on Researching Your Next Winning Grant</vt:lpstr>
      <vt:lpstr>Thank you!</vt:lpstr>
      <vt:lpstr>Order of Operations</vt:lpstr>
      <vt:lpstr>Poll the First.</vt:lpstr>
      <vt:lpstr>Finding Funding: Federal Agencies</vt:lpstr>
      <vt:lpstr>Finding Funding: State, County, and Regional </vt:lpstr>
      <vt:lpstr>Finding Funding: Community/Private/Corporate Foundations</vt:lpstr>
      <vt:lpstr>Poll the Second</vt:lpstr>
      <vt:lpstr>Deciding to Apply or Not: Opportunity Circle</vt:lpstr>
      <vt:lpstr>Deciding to Apply or Not: Decision Matrix</vt:lpstr>
      <vt:lpstr>Deciding to Apply or Not: Decision Matrix 2</vt:lpstr>
      <vt:lpstr>Breakout Room Discussion</vt:lpstr>
      <vt:lpstr>Thoughts? Tips? Questions?</vt:lpstr>
      <vt:lpstr>More, More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Tips &amp; Tricks on Researching Your Next Winning Grant</dc:title>
  <dc:creator>Christensen, Erin</dc:creator>
  <cp:lastModifiedBy>Christensen, Erin</cp:lastModifiedBy>
  <cp:revision>16</cp:revision>
  <dcterms:created xsi:type="dcterms:W3CDTF">2024-02-12T17:58:54Z</dcterms:created>
  <dcterms:modified xsi:type="dcterms:W3CDTF">2024-02-14T19:06:52Z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